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70" r:id="rId4"/>
    <p:sldId id="267" r:id="rId5"/>
    <p:sldId id="258" r:id="rId6"/>
    <p:sldId id="256" r:id="rId7"/>
    <p:sldId id="259" r:id="rId8"/>
    <p:sldId id="262" r:id="rId9"/>
    <p:sldId id="271" r:id="rId10"/>
    <p:sldId id="260" r:id="rId11"/>
    <p:sldId id="261" r:id="rId12"/>
    <p:sldId id="263" r:id="rId13"/>
    <p:sldId id="264" r:id="rId14"/>
    <p:sldId id="265" r:id="rId15"/>
    <p:sldId id="268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076EC-094A-4CD5-8101-3B503097DAFF}" type="datetimeFigureOut">
              <a:rPr lang="ru-RU" smtClean="0"/>
              <a:pPr/>
              <a:t>03.02.2010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20684C-8BA4-40D0-8B49-0F9FC07AA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428596" y="3571876"/>
            <a:ext cx="8458200" cy="2143140"/>
          </a:xfrm>
        </p:spPr>
        <p:txBody>
          <a:bodyPr>
            <a:normAutofit/>
          </a:bodyPr>
          <a:lstStyle/>
          <a:p>
            <a:pPr algn="ctr"/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Аммиак</a:t>
            </a: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857628"/>
            <a:ext cx="8458200" cy="9144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86512" y="500042"/>
            <a:ext cx="2286000" cy="29977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spcBef>
                <a:spcPct val="20000"/>
              </a:spcBef>
              <a:buClr>
                <a:srgbClr val="F0A22E"/>
              </a:buClr>
              <a:buSzPct val="70000"/>
            </a:pPr>
            <a:endParaRPr lang="ru-RU" sz="2400" i="1" dirty="0" smtClean="0">
              <a:solidFill>
                <a:srgbClr val="4E3B30">
                  <a:shade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ct val="20000"/>
              </a:spcBef>
              <a:buClr>
                <a:srgbClr val="F0A22E"/>
              </a:buClr>
              <a:buSzPct val="70000"/>
            </a:pPr>
            <a:endParaRPr lang="ru-RU" sz="2400" i="1" u="sng" dirty="0" smtClean="0">
              <a:solidFill>
                <a:srgbClr val="4E3B30">
                  <a:shade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2000" i="1" u="sng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000" i="1" u="sng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не любить химию, </a:t>
            </a:r>
          </a:p>
          <a:p>
            <a:pPr lvl="0" algn="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2000" i="1" u="sng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но прожить без неё сегодня </a:t>
            </a:r>
          </a:p>
          <a:p>
            <a:pPr lvl="0" algn="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2000" i="1" u="sng" dirty="0" smtClean="0">
                <a:solidFill>
                  <a:srgbClr val="4E3B30">
                    <a:shade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завтра нельзя</a:t>
            </a:r>
            <a:r>
              <a:rPr lang="ru-RU" sz="2000" u="sng" dirty="0" smtClean="0">
                <a:solidFill>
                  <a:srgbClr val="4E3B30">
                    <a:shade val="75000"/>
                  </a:srgbClr>
                </a:solidFill>
              </a:rPr>
              <a:t> </a:t>
            </a:r>
          </a:p>
          <a:p>
            <a:pPr lvl="0" algn="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2000" u="sng" dirty="0" smtClean="0">
                <a:solidFill>
                  <a:srgbClr val="4E3B30">
                    <a:shade val="75000"/>
                  </a:srgbClr>
                </a:solidFill>
              </a:rPr>
              <a:t>О.М. Нефёдов</a:t>
            </a:r>
            <a:endParaRPr lang="ru-RU" sz="2000" dirty="0" smtClean="0">
              <a:solidFill>
                <a:srgbClr val="4E3B30">
                  <a:shade val="75000"/>
                </a:srgb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Физические свойства Аммиака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24918" cy="4722827"/>
          </a:xfrm>
        </p:spPr>
        <p:txBody>
          <a:bodyPr>
            <a:normAutofit/>
          </a:bodyPr>
          <a:lstStyle/>
          <a:p>
            <a:pPr marL="514350" indent="-514350">
              <a:buFont typeface="Wingdings 2"/>
              <a:buAutoNum type="arabicPeriod"/>
            </a:pPr>
            <a:r>
              <a:rPr lang="ru-RU" dirty="0" smtClean="0"/>
              <a:t>Бесцветный газ с резким запахом , ядовит!                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Font typeface="Wingdings 2"/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                  легче воздуха         </a:t>
            </a:r>
          </a:p>
          <a:p>
            <a:pPr marL="514350" indent="-514350">
              <a:buFont typeface="Wingdings 2"/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                           хорошо растворим в воде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643182"/>
            <a:ext cx="1123950" cy="18669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714348" y="5572140"/>
            <a:ext cx="2286000" cy="533400"/>
          </a:xfrm>
          <a:custGeom>
            <a:avLst/>
            <a:gdLst>
              <a:gd name="T0" fmla="*/ 216811834 w 21600"/>
              <a:gd name="T1" fmla="*/ 6586009 h 21600"/>
              <a:gd name="T2" fmla="*/ 120967509 w 21600"/>
              <a:gd name="T3" fmla="*/ 13172018 h 21600"/>
              <a:gd name="T4" fmla="*/ 25123138 w 21600"/>
              <a:gd name="T5" fmla="*/ 6586009 h 21600"/>
              <a:gd name="T6" fmla="*/ 12096750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043 w 21600"/>
              <a:gd name="T13" fmla="*/ 4043 h 21600"/>
              <a:gd name="T14" fmla="*/ 17557 w 21600"/>
              <a:gd name="T15" fmla="*/ 1755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485" y="21600"/>
                </a:lnTo>
                <a:lnTo>
                  <a:pt x="17115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2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O</a:t>
            </a:r>
            <a:endParaRPr lang="ru-RU"/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500034" y="5357826"/>
            <a:ext cx="2743200" cy="762000"/>
          </a:xfrm>
          <a:custGeom>
            <a:avLst/>
            <a:gdLst>
              <a:gd name="T0" fmla="*/ 304838117 w 21600"/>
              <a:gd name="T1" fmla="*/ 13440833 h 21600"/>
              <a:gd name="T2" fmla="*/ 174193200 w 21600"/>
              <a:gd name="T3" fmla="*/ 26881666 h 21600"/>
              <a:gd name="T4" fmla="*/ 43548300 w 21600"/>
              <a:gd name="T5" fmla="*/ 13440833 h 21600"/>
              <a:gd name="T6" fmla="*/ 1741932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 rot="10800000">
            <a:off x="1714480" y="5000636"/>
            <a:ext cx="304800" cy="762000"/>
          </a:xfrm>
          <a:prstGeom prst="can">
            <a:avLst>
              <a:gd name="adj" fmla="val 31944"/>
            </a:avLst>
          </a:prstGeom>
          <a:solidFill>
            <a:schemeClr val="accent2"/>
          </a:solidFill>
          <a:ln w="31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1643042" y="4786322"/>
            <a:ext cx="460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b="1" dirty="0" smtClean="0">
                <a:solidFill>
                  <a:srgbClr val="0033CC"/>
                </a:solidFill>
              </a:rPr>
              <a:t>NH</a:t>
            </a:r>
            <a:r>
              <a:rPr lang="en-US" sz="1200" b="1" baseline="-25000" dirty="0" smtClean="0">
                <a:solidFill>
                  <a:srgbClr val="0033CC"/>
                </a:solidFill>
              </a:rPr>
              <a:t>3</a:t>
            </a:r>
            <a:endParaRPr lang="ru-RU" sz="1200" b="1" baseline="-25000" dirty="0">
              <a:solidFill>
                <a:srgbClr val="0033CC"/>
              </a:solidFill>
            </a:endParaRPr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 rot="10800000">
            <a:off x="1714480" y="4643446"/>
            <a:ext cx="304800" cy="1143000"/>
          </a:xfrm>
          <a:prstGeom prst="can">
            <a:avLst>
              <a:gd name="adj" fmla="val 4791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Химические свойства Аммиака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с кислотами:</a:t>
            </a:r>
          </a:p>
          <a:p>
            <a:pPr>
              <a:buNone/>
            </a:pPr>
            <a:r>
              <a:rPr lang="en-US" dirty="0" smtClean="0"/>
              <a:t>NH</a:t>
            </a:r>
            <a:r>
              <a:rPr lang="en-US" baseline="-25000" dirty="0" smtClean="0"/>
              <a:t>3 </a:t>
            </a:r>
            <a:r>
              <a:rPr lang="en-US" dirty="0" smtClean="0"/>
              <a:t> + </a:t>
            </a:r>
            <a:r>
              <a:rPr lang="en-US" dirty="0" err="1" smtClean="0"/>
              <a:t>HCl</a:t>
            </a:r>
            <a:r>
              <a:rPr lang="en-US" dirty="0" smtClean="0"/>
              <a:t> = NH</a:t>
            </a:r>
            <a:r>
              <a:rPr lang="en-US" baseline="-25000" dirty="0" smtClean="0"/>
              <a:t>4</a:t>
            </a:r>
            <a:r>
              <a:rPr lang="en-US" dirty="0" smtClean="0"/>
              <a:t>Cl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 водой</a:t>
            </a:r>
          </a:p>
          <a:p>
            <a:pPr>
              <a:buNone/>
            </a:pP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 + 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dirty="0" smtClean="0"/>
              <a:t> = </a:t>
            </a:r>
            <a:r>
              <a:rPr lang="en-US" dirty="0" smtClean="0"/>
              <a:t>NH</a:t>
            </a:r>
            <a:r>
              <a:rPr lang="ru-RU" baseline="-25000" dirty="0" smtClean="0"/>
              <a:t>4</a:t>
            </a:r>
            <a:r>
              <a:rPr lang="en-US" dirty="0" smtClean="0"/>
              <a:t>OH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окисление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 + 3</a:t>
            </a:r>
            <a:r>
              <a:rPr lang="en-US" dirty="0" smtClean="0"/>
              <a:t>O</a:t>
            </a:r>
            <a:r>
              <a:rPr lang="ru-RU" baseline="-25000" dirty="0" smtClean="0"/>
              <a:t>2</a:t>
            </a:r>
            <a:r>
              <a:rPr lang="ru-RU" dirty="0" smtClean="0"/>
              <a:t> = 2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 + 6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endParaRPr lang="ru-RU" baseline="30000" dirty="0" smtClean="0"/>
          </a:p>
          <a:p>
            <a:pPr>
              <a:buNone/>
            </a:pPr>
            <a:r>
              <a:rPr lang="ru-RU" dirty="0" smtClean="0"/>
              <a:t>4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 + 5</a:t>
            </a:r>
            <a:r>
              <a:rPr lang="en-US" dirty="0" smtClean="0"/>
              <a:t>O</a:t>
            </a:r>
            <a:r>
              <a:rPr lang="ru-RU" baseline="-25000" dirty="0" smtClean="0"/>
              <a:t>2</a:t>
            </a:r>
            <a:r>
              <a:rPr lang="ru-RU" dirty="0" smtClean="0"/>
              <a:t> = 4</a:t>
            </a:r>
            <a:r>
              <a:rPr lang="en-US" dirty="0" smtClean="0"/>
              <a:t>NO</a:t>
            </a:r>
            <a:r>
              <a:rPr lang="ru-RU" dirty="0" smtClean="0"/>
              <a:t> + 6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ПРИМЕНЕНИЕ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533400" y="1524000"/>
            <a:ext cx="2590800" cy="2133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ru-RU" dirty="0"/>
              <a:t>Аммиак </a:t>
            </a:r>
          </a:p>
          <a:p>
            <a:pPr algn="r"/>
            <a:r>
              <a:rPr lang="ru-RU" dirty="0"/>
              <a:t>содержит </a:t>
            </a:r>
          </a:p>
          <a:p>
            <a:pPr algn="r"/>
            <a:r>
              <a:rPr lang="ru-RU" dirty="0"/>
              <a:t>ценный для </a:t>
            </a:r>
          </a:p>
          <a:p>
            <a:pPr algn="r"/>
            <a:r>
              <a:rPr lang="ru-RU" dirty="0"/>
              <a:t>растений элемент </a:t>
            </a:r>
          </a:p>
          <a:p>
            <a:pPr algn="r"/>
            <a:r>
              <a:rPr lang="ru-RU" dirty="0"/>
              <a:t>- азот.</a:t>
            </a:r>
          </a:p>
        </p:txBody>
      </p:sp>
      <p:pic>
        <p:nvPicPr>
          <p:cNvPr id="9" name="Picture 25" descr="12192218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739775" cy="9906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</p:spPr>
      </p:pic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276600" y="1524000"/>
            <a:ext cx="2514600" cy="2133600"/>
            <a:chOff x="2064" y="960"/>
            <a:chExt cx="1584" cy="1344"/>
          </a:xfrm>
        </p:grpSpPr>
        <p:sp>
          <p:nvSpPr>
            <p:cNvPr id="11" name="Rectangle 30"/>
            <p:cNvSpPr>
              <a:spLocks noChangeArrowheads="1"/>
            </p:cNvSpPr>
            <p:nvPr/>
          </p:nvSpPr>
          <p:spPr bwMode="auto">
            <a:xfrm>
              <a:off x="2064" y="960"/>
              <a:ext cx="1584" cy="13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ru-RU" dirty="0"/>
                <a:t>Аммиак -  газ.</a:t>
              </a:r>
            </a:p>
          </p:txBody>
        </p:sp>
        <p:pic>
          <p:nvPicPr>
            <p:cNvPr id="12" name="Picture 31" descr="90291455dca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2" y="1056"/>
              <a:ext cx="1008" cy="756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</p:pic>
      </p:grpSp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5943600" y="1524000"/>
            <a:ext cx="2590800" cy="2133600"/>
            <a:chOff x="3744" y="960"/>
            <a:chExt cx="1632" cy="1344"/>
          </a:xfrm>
        </p:grpSpPr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3744" y="960"/>
              <a:ext cx="1632" cy="13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r>
                <a:rPr lang="ru-RU"/>
                <a:t>Аммиак имеет </a:t>
              </a:r>
            </a:p>
            <a:p>
              <a:pPr algn="ctr"/>
              <a:r>
                <a:rPr lang="ru-RU"/>
                <a:t>резкий запах.</a:t>
              </a:r>
            </a:p>
          </p:txBody>
        </p:sp>
        <p:pic>
          <p:nvPicPr>
            <p:cNvPr id="15" name="Picture 41" descr="135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32" y="1056"/>
              <a:ext cx="1056" cy="704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</p:pic>
      </p:grpSp>
      <p:grpSp>
        <p:nvGrpSpPr>
          <p:cNvPr id="16" name="Group 50"/>
          <p:cNvGrpSpPr>
            <a:grpSpLocks/>
          </p:cNvGrpSpPr>
          <p:nvPr/>
        </p:nvGrpSpPr>
        <p:grpSpPr bwMode="auto">
          <a:xfrm>
            <a:off x="533400" y="3886200"/>
            <a:ext cx="2590800" cy="2133600"/>
            <a:chOff x="336" y="2448"/>
            <a:chExt cx="1632" cy="1344"/>
          </a:xfrm>
        </p:grpSpPr>
        <p:sp>
          <p:nvSpPr>
            <p:cNvPr id="17" name="Rectangle 48"/>
            <p:cNvSpPr>
              <a:spLocks noChangeArrowheads="1"/>
            </p:cNvSpPr>
            <p:nvPr/>
          </p:nvSpPr>
          <p:spPr bwMode="auto">
            <a:xfrm>
              <a:off x="336" y="2448"/>
              <a:ext cx="1632" cy="13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ru-RU"/>
                <a:t>Взаимодействует с </a:t>
              </a:r>
            </a:p>
            <a:p>
              <a:pPr algn="ctr"/>
              <a:r>
                <a:rPr lang="ru-RU"/>
                <a:t>Кислородом.</a:t>
              </a:r>
            </a:p>
          </p:txBody>
        </p:sp>
        <p:pic>
          <p:nvPicPr>
            <p:cNvPr id="18" name="Picture 49" descr="25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8" y="2523"/>
              <a:ext cx="747" cy="9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</p:pic>
      </p:grpSp>
      <p:grpSp>
        <p:nvGrpSpPr>
          <p:cNvPr id="19" name="Group 58"/>
          <p:cNvGrpSpPr>
            <a:grpSpLocks/>
          </p:cNvGrpSpPr>
          <p:nvPr/>
        </p:nvGrpSpPr>
        <p:grpSpPr bwMode="auto">
          <a:xfrm>
            <a:off x="3276600" y="3886200"/>
            <a:ext cx="2514600" cy="2133600"/>
            <a:chOff x="2064" y="2448"/>
            <a:chExt cx="1584" cy="1344"/>
          </a:xfrm>
        </p:grpSpPr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2064" y="2448"/>
              <a:ext cx="1584" cy="13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r>
                <a:rPr lang="ru-RU"/>
                <a:t>Аммиак-</a:t>
              </a:r>
            </a:p>
            <a:p>
              <a:pPr algn="ctr"/>
              <a:r>
                <a:rPr lang="ru-RU"/>
                <a:t> хороший </a:t>
              </a:r>
            </a:p>
            <a:p>
              <a:pPr algn="ctr"/>
              <a:r>
                <a:rPr lang="ru-RU"/>
                <a:t>восстановитель</a:t>
              </a:r>
            </a:p>
          </p:txBody>
        </p:sp>
        <p:pic>
          <p:nvPicPr>
            <p:cNvPr id="21" name="Picture 56"/>
            <p:cNvPicPr>
              <a:picLocks noChangeAspect="1" noChangeArrowheads="1"/>
            </p:cNvPicPr>
            <p:nvPr/>
          </p:nvPicPr>
          <p:blipFill>
            <a:blip r:embed="rId6"/>
            <a:srcRect t="11111"/>
            <a:stretch>
              <a:fillRect/>
            </a:stretch>
          </p:blipFill>
          <p:spPr bwMode="auto">
            <a:xfrm>
              <a:off x="2352" y="2592"/>
              <a:ext cx="1038" cy="384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</p:pic>
      </p:grpSp>
      <p:pic>
        <p:nvPicPr>
          <p:cNvPr id="22" name="Picture 64" descr="PH049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4038600"/>
            <a:ext cx="790575" cy="931863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</p:spPr>
      </p:pic>
      <p:sp>
        <p:nvSpPr>
          <p:cNvPr id="23" name="Rectangle 63"/>
          <p:cNvSpPr>
            <a:spLocks noChangeArrowheads="1"/>
          </p:cNvSpPr>
          <p:nvPr/>
        </p:nvSpPr>
        <p:spPr bwMode="auto">
          <a:xfrm>
            <a:off x="6000760" y="3929066"/>
            <a:ext cx="2457440" cy="2090734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ru-RU" dirty="0"/>
              <a:t>При </a:t>
            </a:r>
          </a:p>
          <a:p>
            <a:pPr algn="r"/>
            <a:r>
              <a:rPr lang="ru-RU" dirty="0"/>
              <a:t>испарении </a:t>
            </a:r>
          </a:p>
          <a:p>
            <a:pPr algn="r"/>
            <a:r>
              <a:rPr lang="ru-RU" dirty="0"/>
              <a:t>жидкого </a:t>
            </a:r>
          </a:p>
          <a:p>
            <a:pPr algn="r"/>
            <a:r>
              <a:rPr lang="ru-RU" dirty="0"/>
              <a:t>аммиака </a:t>
            </a:r>
          </a:p>
          <a:p>
            <a:pPr algn="r"/>
            <a:r>
              <a:rPr lang="ru-RU" dirty="0"/>
              <a:t>поглощается </a:t>
            </a:r>
          </a:p>
          <a:p>
            <a:pPr algn="r"/>
            <a:r>
              <a:rPr lang="ru-RU" dirty="0"/>
              <a:t>большое </a:t>
            </a:r>
          </a:p>
          <a:p>
            <a:pPr algn="r"/>
            <a:r>
              <a:rPr lang="ru-RU" dirty="0"/>
              <a:t>количество  теплоты.</a:t>
            </a:r>
          </a:p>
        </p:txBody>
      </p:sp>
      <p:pic>
        <p:nvPicPr>
          <p:cNvPr id="24" name="Picture 64" descr="PH049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4600" y="4191000"/>
            <a:ext cx="790575" cy="931863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Найдите ошибку!!!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«…Азот образует несколько соединений с водородом, из них наибольшее значение имеет аммиак. Это бесцветный газ, без запаха, почти в два раза тяжелее воздуха, хорошо растворимый в воде. Водный раствор аммиака называется нашатырём. В химическом отношении аммиак довольно активен, он вступает во взаимодействие со многими веществами, проявляя при этом как окислительные, так и восстановительные свойства. Водный раствор аммиака в воде проявляет кислотные свойства и не изменяет окраску фенолфталеина. При взаимодействии аммиака с кислотами образуются соли аммония. Это твёрдые кристаллические вещества, плохо растворимые в воде. При нагревании они разлагаются с образованием кислорода. Соли аммония находят широкое применение в народном хозяйстве, большая часть из них используется для получения азотной</a:t>
            </a:r>
            <a:r>
              <a:rPr lang="ru-RU" b="1" i="1" u="sng" dirty="0" smtClean="0"/>
              <a:t> </a:t>
            </a:r>
            <a:r>
              <a:rPr lang="ru-RU" dirty="0" smtClean="0"/>
              <a:t>кислоты»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Проверьте свои знания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Group 107"/>
          <p:cNvGraphicFramePr>
            <a:graphicFrameLocks noGrp="1"/>
          </p:cNvGraphicFramePr>
          <p:nvPr/>
        </p:nvGraphicFramePr>
        <p:xfrm>
          <a:off x="381000" y="1371600"/>
          <a:ext cx="8458200" cy="4800600"/>
        </p:xfrm>
        <a:graphic>
          <a:graphicData uri="http://schemas.openxmlformats.org/drawingml/2006/table">
            <a:tbl>
              <a:tblPr/>
              <a:tblGrid>
                <a:gridCol w="4229100"/>
                <a:gridCol w="4229100"/>
              </a:tblGrid>
              <a:tr h="240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Для аммиака характерны свойства: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Аммиак взаимодействует с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0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Цвет лакмуса в растворе аммиака: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Аммиак –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восстановитель в реакции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6"/>
          <p:cNvSpPr>
            <a:spLocks noChangeArrowheads="1"/>
          </p:cNvSpPr>
          <p:nvPr/>
        </p:nvSpPr>
        <p:spPr bwMode="auto">
          <a:xfrm>
            <a:off x="533400" y="3124200"/>
            <a:ext cx="17526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Правильно!</a:t>
            </a: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2514600" y="2438400"/>
            <a:ext cx="1600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7" name="Rectangle 50"/>
          <p:cNvSpPr>
            <a:spLocks noChangeArrowheads="1"/>
          </p:cNvSpPr>
          <p:nvPr/>
        </p:nvSpPr>
        <p:spPr bwMode="auto">
          <a:xfrm>
            <a:off x="2514600" y="3124200"/>
            <a:ext cx="1600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8" name="Rectangle 51"/>
          <p:cNvSpPr>
            <a:spLocks noChangeArrowheads="1"/>
          </p:cNvSpPr>
          <p:nvPr/>
        </p:nvSpPr>
        <p:spPr bwMode="auto">
          <a:xfrm>
            <a:off x="533400" y="24384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9" name="Rectangle 52"/>
          <p:cNvSpPr>
            <a:spLocks noChangeArrowheads="1"/>
          </p:cNvSpPr>
          <p:nvPr/>
        </p:nvSpPr>
        <p:spPr bwMode="auto">
          <a:xfrm>
            <a:off x="533400" y="1447800"/>
            <a:ext cx="609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533400" y="24384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кислот</a:t>
            </a:r>
          </a:p>
        </p:txBody>
      </p:sp>
      <p:sp>
        <p:nvSpPr>
          <p:cNvPr id="11" name="Rectangle 54"/>
          <p:cNvSpPr>
            <a:spLocks noChangeArrowheads="1"/>
          </p:cNvSpPr>
          <p:nvPr/>
        </p:nvSpPr>
        <p:spPr bwMode="auto">
          <a:xfrm>
            <a:off x="2439988" y="24384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солей</a:t>
            </a:r>
          </a:p>
        </p:txBody>
      </p:sp>
      <p:sp>
        <p:nvSpPr>
          <p:cNvPr id="12" name="Rectangle 55"/>
          <p:cNvSpPr>
            <a:spLocks noChangeArrowheads="1"/>
          </p:cNvSpPr>
          <p:nvPr/>
        </p:nvSpPr>
        <p:spPr bwMode="auto">
          <a:xfrm>
            <a:off x="2438400" y="31242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оксидов</a:t>
            </a: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533400" y="31242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оснований</a:t>
            </a:r>
          </a:p>
        </p:txBody>
      </p:sp>
      <p:sp>
        <p:nvSpPr>
          <p:cNvPr id="14" name="Rectangle 62"/>
          <p:cNvSpPr>
            <a:spLocks noChangeArrowheads="1"/>
          </p:cNvSpPr>
          <p:nvPr/>
        </p:nvSpPr>
        <p:spPr bwMode="auto">
          <a:xfrm>
            <a:off x="4724400" y="1447800"/>
            <a:ext cx="609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15" name="Rectangle 63"/>
          <p:cNvSpPr>
            <a:spLocks noChangeArrowheads="1"/>
          </p:cNvSpPr>
          <p:nvPr/>
        </p:nvSpPr>
        <p:spPr bwMode="auto">
          <a:xfrm>
            <a:off x="4800600" y="25146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16" name="Rectangle 64"/>
          <p:cNvSpPr>
            <a:spLocks noChangeArrowheads="1"/>
          </p:cNvSpPr>
          <p:nvPr/>
        </p:nvSpPr>
        <p:spPr bwMode="auto">
          <a:xfrm>
            <a:off x="6781800" y="2514600"/>
            <a:ext cx="17526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Правильно!</a:t>
            </a:r>
          </a:p>
        </p:txBody>
      </p:sp>
      <p:sp>
        <p:nvSpPr>
          <p:cNvPr id="17" name="Rectangle 65"/>
          <p:cNvSpPr>
            <a:spLocks noChangeArrowheads="1"/>
          </p:cNvSpPr>
          <p:nvPr/>
        </p:nvSpPr>
        <p:spPr bwMode="auto">
          <a:xfrm>
            <a:off x="4802188" y="31242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18" name="Rectangle 66"/>
          <p:cNvSpPr>
            <a:spLocks noChangeArrowheads="1"/>
          </p:cNvSpPr>
          <p:nvPr/>
        </p:nvSpPr>
        <p:spPr bwMode="auto">
          <a:xfrm>
            <a:off x="6781800" y="31242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19" name="Rectangle 67"/>
          <p:cNvSpPr>
            <a:spLocks noChangeArrowheads="1"/>
          </p:cNvSpPr>
          <p:nvPr/>
        </p:nvSpPr>
        <p:spPr bwMode="auto">
          <a:xfrm>
            <a:off x="4800600" y="2514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щелочами</a:t>
            </a:r>
          </a:p>
        </p:txBody>
      </p:sp>
      <p:sp>
        <p:nvSpPr>
          <p:cNvPr id="20" name="Rectangle 68"/>
          <p:cNvSpPr>
            <a:spLocks noChangeArrowheads="1"/>
          </p:cNvSpPr>
          <p:nvPr/>
        </p:nvSpPr>
        <p:spPr bwMode="auto">
          <a:xfrm>
            <a:off x="6781800" y="2514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кислотами</a:t>
            </a:r>
          </a:p>
        </p:txBody>
      </p:sp>
      <p:sp>
        <p:nvSpPr>
          <p:cNvPr id="21" name="Rectangle 69"/>
          <p:cNvSpPr>
            <a:spLocks noChangeArrowheads="1"/>
          </p:cNvSpPr>
          <p:nvPr/>
        </p:nvSpPr>
        <p:spPr bwMode="auto">
          <a:xfrm>
            <a:off x="6781800" y="31242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металлами</a:t>
            </a:r>
          </a:p>
        </p:txBody>
      </p:sp>
      <p:sp>
        <p:nvSpPr>
          <p:cNvPr id="22" name="Rectangle 70"/>
          <p:cNvSpPr>
            <a:spLocks noChangeArrowheads="1"/>
          </p:cNvSpPr>
          <p:nvPr/>
        </p:nvSpPr>
        <p:spPr bwMode="auto">
          <a:xfrm>
            <a:off x="4800600" y="31242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неметаллами</a:t>
            </a:r>
          </a:p>
        </p:txBody>
      </p:sp>
      <p:sp>
        <p:nvSpPr>
          <p:cNvPr id="23" name="Rectangle 71"/>
          <p:cNvSpPr>
            <a:spLocks noChangeArrowheads="1"/>
          </p:cNvSpPr>
          <p:nvPr/>
        </p:nvSpPr>
        <p:spPr bwMode="auto">
          <a:xfrm>
            <a:off x="457200" y="3810000"/>
            <a:ext cx="609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sp>
        <p:nvSpPr>
          <p:cNvPr id="24" name="Rectangle 72"/>
          <p:cNvSpPr>
            <a:spLocks noChangeArrowheads="1"/>
          </p:cNvSpPr>
          <p:nvPr/>
        </p:nvSpPr>
        <p:spPr bwMode="auto">
          <a:xfrm>
            <a:off x="533400" y="48006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25" name="Rectangle 73"/>
          <p:cNvSpPr>
            <a:spLocks noChangeArrowheads="1"/>
          </p:cNvSpPr>
          <p:nvPr/>
        </p:nvSpPr>
        <p:spPr bwMode="auto">
          <a:xfrm>
            <a:off x="2514600" y="5553075"/>
            <a:ext cx="17526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Правильно!</a:t>
            </a:r>
          </a:p>
        </p:txBody>
      </p:sp>
      <p:sp>
        <p:nvSpPr>
          <p:cNvPr id="26" name="Rectangle 75"/>
          <p:cNvSpPr>
            <a:spLocks noChangeArrowheads="1"/>
          </p:cNvSpPr>
          <p:nvPr/>
        </p:nvSpPr>
        <p:spPr bwMode="auto">
          <a:xfrm>
            <a:off x="533400" y="55626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2514600" y="48006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28" name="Rectangle 77"/>
          <p:cNvSpPr>
            <a:spLocks noChangeArrowheads="1"/>
          </p:cNvSpPr>
          <p:nvPr/>
        </p:nvSpPr>
        <p:spPr bwMode="auto">
          <a:xfrm>
            <a:off x="4800600" y="48006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6858000" y="48006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30" name="Rectangle 79"/>
          <p:cNvSpPr>
            <a:spLocks noChangeArrowheads="1"/>
          </p:cNvSpPr>
          <p:nvPr/>
        </p:nvSpPr>
        <p:spPr bwMode="auto">
          <a:xfrm>
            <a:off x="6858000" y="5486400"/>
            <a:ext cx="17526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Ошибка</a:t>
            </a:r>
          </a:p>
        </p:txBody>
      </p:sp>
      <p:sp>
        <p:nvSpPr>
          <p:cNvPr id="31" name="Rectangle 80"/>
          <p:cNvSpPr>
            <a:spLocks noChangeArrowheads="1"/>
          </p:cNvSpPr>
          <p:nvPr/>
        </p:nvSpPr>
        <p:spPr bwMode="auto">
          <a:xfrm>
            <a:off x="4800600" y="5486400"/>
            <a:ext cx="17526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Правильно!</a:t>
            </a:r>
          </a:p>
        </p:txBody>
      </p:sp>
      <p:sp>
        <p:nvSpPr>
          <p:cNvPr id="32" name="Rectangle 81"/>
          <p:cNvSpPr>
            <a:spLocks noChangeArrowheads="1"/>
          </p:cNvSpPr>
          <p:nvPr/>
        </p:nvSpPr>
        <p:spPr bwMode="auto">
          <a:xfrm>
            <a:off x="533400" y="4800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фиолетовый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533400" y="5562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бесцветный</a:t>
            </a:r>
          </a:p>
        </p:txBody>
      </p:sp>
      <p:sp>
        <p:nvSpPr>
          <p:cNvPr id="34" name="Rectangle 83"/>
          <p:cNvSpPr>
            <a:spLocks noChangeArrowheads="1"/>
          </p:cNvSpPr>
          <p:nvPr/>
        </p:nvSpPr>
        <p:spPr bwMode="auto">
          <a:xfrm>
            <a:off x="2514600" y="4800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красный</a:t>
            </a:r>
          </a:p>
        </p:txBody>
      </p:sp>
      <p:sp>
        <p:nvSpPr>
          <p:cNvPr id="35" name="Rectangle 84"/>
          <p:cNvSpPr>
            <a:spLocks noChangeArrowheads="1"/>
          </p:cNvSpPr>
          <p:nvPr/>
        </p:nvSpPr>
        <p:spPr bwMode="auto">
          <a:xfrm>
            <a:off x="2514600" y="5553075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синий</a:t>
            </a:r>
          </a:p>
        </p:txBody>
      </p:sp>
      <p:sp>
        <p:nvSpPr>
          <p:cNvPr id="36" name="Rectangle 85"/>
          <p:cNvSpPr>
            <a:spLocks noChangeArrowheads="1"/>
          </p:cNvSpPr>
          <p:nvPr/>
        </p:nvSpPr>
        <p:spPr bwMode="auto">
          <a:xfrm>
            <a:off x="4800600" y="4800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 кислотами</a:t>
            </a:r>
          </a:p>
        </p:txBody>
      </p:sp>
      <p:sp>
        <p:nvSpPr>
          <p:cNvPr id="37" name="Rectangle 86"/>
          <p:cNvSpPr>
            <a:spLocks noChangeArrowheads="1"/>
          </p:cNvSpPr>
          <p:nvPr/>
        </p:nvSpPr>
        <p:spPr bwMode="auto">
          <a:xfrm>
            <a:off x="4800600" y="54864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/>
              <a:t>С оксидами </a:t>
            </a:r>
          </a:p>
          <a:p>
            <a:pPr algn="ctr"/>
            <a:r>
              <a:rPr lang="ru-RU" sz="1600"/>
              <a:t>металлов</a:t>
            </a:r>
          </a:p>
        </p:txBody>
      </p:sp>
      <p:sp>
        <p:nvSpPr>
          <p:cNvPr id="38" name="Rectangle 87"/>
          <p:cNvSpPr>
            <a:spLocks noChangeArrowheads="1"/>
          </p:cNvSpPr>
          <p:nvPr/>
        </p:nvSpPr>
        <p:spPr bwMode="auto">
          <a:xfrm>
            <a:off x="6858000" y="48006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 неметаллами</a:t>
            </a:r>
          </a:p>
        </p:txBody>
      </p:sp>
      <p:sp>
        <p:nvSpPr>
          <p:cNvPr id="39" name="Rectangle 88"/>
          <p:cNvSpPr>
            <a:spLocks noChangeArrowheads="1"/>
          </p:cNvSpPr>
          <p:nvPr/>
        </p:nvSpPr>
        <p:spPr bwMode="auto">
          <a:xfrm>
            <a:off x="6858000" y="54864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 металлами</a:t>
            </a:r>
          </a:p>
        </p:txBody>
      </p:sp>
      <p:sp>
        <p:nvSpPr>
          <p:cNvPr id="40" name="Rectangle 89"/>
          <p:cNvSpPr>
            <a:spLocks noChangeArrowheads="1"/>
          </p:cNvSpPr>
          <p:nvPr/>
        </p:nvSpPr>
        <p:spPr bwMode="auto">
          <a:xfrm>
            <a:off x="4648200" y="3810000"/>
            <a:ext cx="609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4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Домашнее задание: пользуясь материалами учебника и опорным конспектом, изучите строение молекулы аммиака и его свойства;</a:t>
            </a: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Творческое задание: придумайте рассказ-задачу по материалам урока.</a:t>
            </a:r>
          </a:p>
          <a:p>
            <a:pPr lvl="0"/>
            <a:r>
              <a:rPr lang="ru-RU" i="1" dirty="0" smtClean="0">
                <a:latin typeface="Times New Roman"/>
                <a:cs typeface="Times New Roman"/>
              </a:rPr>
              <a:t>Читать §25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81000" y="2357430"/>
            <a:ext cx="8458200" cy="2071702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b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Проверка изученного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Уберите лишнее:</a:t>
            </a:r>
          </a:p>
          <a:p>
            <a:pPr>
              <a:buNone/>
            </a:pPr>
            <a:r>
              <a:rPr lang="ru-RU" dirty="0" smtClean="0"/>
              <a:t>а) </a:t>
            </a:r>
            <a:r>
              <a:rPr lang="en-US" dirty="0" smtClean="0"/>
              <a:t>HNO</a:t>
            </a:r>
            <a:r>
              <a:rPr lang="en-US" baseline="-25000" dirty="0" smtClean="0"/>
              <a:t>3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en-US" dirty="0" smtClean="0"/>
              <a:t>, NO</a:t>
            </a:r>
            <a:r>
              <a:rPr lang="en-US" baseline="-25000" dirty="0" smtClean="0"/>
              <a:t>2</a:t>
            </a:r>
            <a:r>
              <a:rPr lang="en-US" dirty="0" smtClean="0"/>
              <a:t>, NaNO</a:t>
            </a:r>
            <a:r>
              <a:rPr lang="en-US" baseline="-25000" dirty="0" smtClean="0"/>
              <a:t>3</a:t>
            </a:r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ru-RU" dirty="0" smtClean="0"/>
              <a:t>б)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O, NO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ru-RU" dirty="0" smtClean="0"/>
              <a:t>в)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, HNO</a:t>
            </a:r>
            <a:r>
              <a:rPr lang="en-US" baseline="-25000" dirty="0" smtClean="0"/>
              <a:t>3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O, NO</a:t>
            </a:r>
            <a:r>
              <a:rPr lang="en-US" baseline="-25000" dirty="0" smtClean="0"/>
              <a:t>2</a:t>
            </a:r>
            <a:endParaRPr lang="ru-RU" dirty="0" smtClean="0"/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Строение атома азота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1828800" y="1676400"/>
            <a:ext cx="3048000" cy="1828800"/>
            <a:chOff x="1152" y="1056"/>
            <a:chExt cx="1920" cy="1152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536" y="1440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920" y="1056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2304" y="1056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688" y="1056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29"/>
            <p:cNvSpPr>
              <a:spLocks noChangeArrowheads="1"/>
            </p:cNvSpPr>
            <p:nvPr/>
          </p:nvSpPr>
          <p:spPr bwMode="auto">
            <a:xfrm>
              <a:off x="1152" y="1824"/>
              <a:ext cx="38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57200" y="1371600"/>
            <a:ext cx="15478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baseline="-25000">
                <a:solidFill>
                  <a:srgbClr val="0033CC"/>
                </a:solidFill>
              </a:rPr>
              <a:t>+7</a:t>
            </a:r>
            <a:r>
              <a:rPr lang="en-US" sz="3600" b="1">
                <a:solidFill>
                  <a:srgbClr val="0033CC"/>
                </a:solidFill>
              </a:rPr>
              <a:t>N )  )</a:t>
            </a:r>
          </a:p>
          <a:p>
            <a:r>
              <a:rPr lang="en-US" sz="3600" b="1">
                <a:solidFill>
                  <a:srgbClr val="0033CC"/>
                </a:solidFill>
              </a:rPr>
              <a:t>      </a:t>
            </a:r>
            <a:r>
              <a:rPr lang="en-US" sz="2400" b="1">
                <a:solidFill>
                  <a:srgbClr val="0033CC"/>
                </a:solidFill>
              </a:rPr>
              <a:t>2   5</a:t>
            </a:r>
            <a:endParaRPr lang="ru-RU" sz="2400" b="1">
              <a:solidFill>
                <a:srgbClr val="0033CC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19400" y="2416175"/>
            <a:ext cx="0" cy="38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3352800" y="1752600"/>
            <a:ext cx="0" cy="457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3962400" y="1752600"/>
            <a:ext cx="0" cy="457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4572000" y="1752600"/>
            <a:ext cx="0" cy="457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2667000" y="2405063"/>
            <a:ext cx="0" cy="38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438400" y="1828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0033CC"/>
                </a:solidFill>
              </a:rPr>
              <a:t>2s</a:t>
            </a:r>
            <a:r>
              <a:rPr lang="en-US" sz="2000" b="1" baseline="30000">
                <a:solidFill>
                  <a:srgbClr val="0033CC"/>
                </a:solidFill>
              </a:rPr>
              <a:t>2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581400" y="1219200"/>
            <a:ext cx="573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0033CC"/>
                </a:solidFill>
              </a:rPr>
              <a:t>2p</a:t>
            </a:r>
            <a:r>
              <a:rPr lang="en-US" sz="2000" b="1" baseline="30000">
                <a:solidFill>
                  <a:srgbClr val="0033CC"/>
                </a:solidFill>
              </a:rPr>
              <a:t>3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581400" y="3919538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электронная формула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2438400" y="1828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0033CC"/>
                </a:solidFill>
              </a:rPr>
              <a:t>2s</a:t>
            </a:r>
            <a:r>
              <a:rPr lang="en-US" sz="2000" b="1" baseline="30000">
                <a:solidFill>
                  <a:srgbClr val="0033CC"/>
                </a:solidFill>
              </a:rPr>
              <a:t>2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V="1">
            <a:off x="2057400" y="2971800"/>
            <a:ext cx="0" cy="38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2209800" y="2971800"/>
            <a:ext cx="0" cy="38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1828800" y="2514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>
                <a:solidFill>
                  <a:srgbClr val="0033CC"/>
                </a:solidFill>
              </a:rPr>
              <a:t>1</a:t>
            </a:r>
            <a:r>
              <a:rPr lang="en-US" sz="2000" b="1">
                <a:solidFill>
                  <a:srgbClr val="0033CC"/>
                </a:solidFill>
              </a:rPr>
              <a:t>s</a:t>
            </a:r>
            <a:r>
              <a:rPr lang="en-US" sz="2000" b="1" baseline="30000">
                <a:solidFill>
                  <a:srgbClr val="0033CC"/>
                </a:solidFill>
              </a:rPr>
              <a:t>2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23" name="Rectangle 35"/>
          <p:cNvSpPr>
            <a:spLocks noChangeArrowheads="1"/>
          </p:cNvSpPr>
          <p:nvPr/>
        </p:nvSpPr>
        <p:spPr bwMode="auto">
          <a:xfrm>
            <a:off x="1828800" y="2514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>
                <a:solidFill>
                  <a:srgbClr val="0033CC"/>
                </a:solidFill>
              </a:rPr>
              <a:t>1</a:t>
            </a:r>
            <a:r>
              <a:rPr lang="en-US" sz="2000" b="1">
                <a:solidFill>
                  <a:srgbClr val="0033CC"/>
                </a:solidFill>
              </a:rPr>
              <a:t>s</a:t>
            </a:r>
            <a:r>
              <a:rPr lang="en-US" sz="2000" b="1" baseline="30000">
                <a:solidFill>
                  <a:srgbClr val="0033CC"/>
                </a:solidFill>
              </a:rPr>
              <a:t>2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3581400" y="1219200"/>
            <a:ext cx="573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0033CC"/>
                </a:solidFill>
              </a:rPr>
              <a:t>2p</a:t>
            </a:r>
            <a:r>
              <a:rPr lang="en-US" sz="2000" b="1" baseline="30000">
                <a:solidFill>
                  <a:srgbClr val="0033CC"/>
                </a:solidFill>
              </a:rPr>
              <a:t>3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1524000" y="4267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Rectangle 38"/>
          <p:cNvSpPr>
            <a:spLocks noChangeArrowheads="1"/>
          </p:cNvSpPr>
          <p:nvPr/>
        </p:nvSpPr>
        <p:spPr bwMode="auto">
          <a:xfrm>
            <a:off x="3581400" y="4692650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валентные возможности</a:t>
            </a:r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1752600" y="4495800"/>
            <a:ext cx="69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b="1">
                <a:solidFill>
                  <a:srgbClr val="0033CC"/>
                </a:solidFill>
              </a:rPr>
              <a:t>III,</a:t>
            </a:r>
            <a:endParaRPr lang="ru-RU" sz="3600" b="1">
              <a:solidFill>
                <a:srgbClr val="0033CC"/>
              </a:solidFill>
            </a:endParaRPr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514600" y="4495800"/>
            <a:ext cx="615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33CC"/>
                </a:solidFill>
              </a:rPr>
              <a:t>IV</a:t>
            </a:r>
            <a:endParaRPr lang="ru-RU" sz="3600" b="1">
              <a:solidFill>
                <a:srgbClr val="0033CC"/>
              </a:solidFill>
            </a:endParaRPr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5257800" y="1447800"/>
            <a:ext cx="13954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baseline="-25000">
                <a:solidFill>
                  <a:srgbClr val="0033CC"/>
                </a:solidFill>
              </a:rPr>
              <a:t>+1</a:t>
            </a:r>
            <a:r>
              <a:rPr lang="en-US" sz="3600" b="1">
                <a:solidFill>
                  <a:srgbClr val="0033CC"/>
                </a:solidFill>
              </a:rPr>
              <a:t>H )  </a:t>
            </a:r>
          </a:p>
          <a:p>
            <a:r>
              <a:rPr lang="en-US" sz="3600" b="1">
                <a:solidFill>
                  <a:srgbClr val="0033CC"/>
                </a:solidFill>
              </a:rPr>
              <a:t>      </a:t>
            </a:r>
            <a:r>
              <a:rPr lang="en-US" sz="2400" b="1">
                <a:solidFill>
                  <a:srgbClr val="0033CC"/>
                </a:solidFill>
              </a:rPr>
              <a:t>1   </a:t>
            </a:r>
            <a:endParaRPr lang="ru-RU" sz="2400" b="1">
              <a:solidFill>
                <a:srgbClr val="0033CC"/>
              </a:solidFill>
            </a:endParaRP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629400" y="15240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Line 44"/>
          <p:cNvSpPr>
            <a:spLocks noChangeShapeType="1"/>
          </p:cNvSpPr>
          <p:nvPr/>
        </p:nvSpPr>
        <p:spPr bwMode="auto">
          <a:xfrm>
            <a:off x="5257800" y="12954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 flipV="1">
            <a:off x="6934200" y="1579563"/>
            <a:ext cx="0" cy="457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" name="Rectangle 46"/>
          <p:cNvSpPr>
            <a:spLocks noChangeArrowheads="1"/>
          </p:cNvSpPr>
          <p:nvPr/>
        </p:nvSpPr>
        <p:spPr bwMode="auto">
          <a:xfrm>
            <a:off x="6629400" y="1066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>
                <a:solidFill>
                  <a:srgbClr val="0033CC"/>
                </a:solidFill>
              </a:rPr>
              <a:t>1</a:t>
            </a:r>
            <a:r>
              <a:rPr lang="en-US" sz="2000" b="1">
                <a:solidFill>
                  <a:srgbClr val="0033CC"/>
                </a:solidFill>
              </a:rPr>
              <a:t>s</a:t>
            </a:r>
            <a:r>
              <a:rPr lang="en-US" sz="2000" b="1" baseline="30000">
                <a:solidFill>
                  <a:srgbClr val="0033CC"/>
                </a:solidFill>
              </a:rPr>
              <a:t>1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34" name="Rectangle 47"/>
          <p:cNvSpPr>
            <a:spLocks noChangeArrowheads="1"/>
          </p:cNvSpPr>
          <p:nvPr/>
        </p:nvSpPr>
        <p:spPr bwMode="auto">
          <a:xfrm>
            <a:off x="6629400" y="1066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>
                <a:solidFill>
                  <a:srgbClr val="0033CC"/>
                </a:solidFill>
              </a:rPr>
              <a:t>1</a:t>
            </a:r>
            <a:r>
              <a:rPr lang="en-US" sz="2000" b="1">
                <a:solidFill>
                  <a:srgbClr val="0033CC"/>
                </a:solidFill>
              </a:rPr>
              <a:t>s</a:t>
            </a:r>
            <a:r>
              <a:rPr lang="en-US" sz="2000" b="1" baseline="30000">
                <a:solidFill>
                  <a:srgbClr val="0033CC"/>
                </a:solidFill>
              </a:rPr>
              <a:t>1</a:t>
            </a:r>
            <a:endParaRPr lang="ru-RU" sz="2000" b="1" baseline="30000">
              <a:solidFill>
                <a:srgbClr val="0033CC"/>
              </a:solidFill>
            </a:endParaRPr>
          </a:p>
        </p:txBody>
      </p:sp>
      <p:sp>
        <p:nvSpPr>
          <p:cNvPr id="35" name="Rectangle 48"/>
          <p:cNvSpPr>
            <a:spLocks noChangeArrowheads="1"/>
          </p:cNvSpPr>
          <p:nvPr/>
        </p:nvSpPr>
        <p:spPr bwMode="auto">
          <a:xfrm>
            <a:off x="6705600" y="44958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33CC"/>
                </a:solidFill>
              </a:rPr>
              <a:t>I</a:t>
            </a:r>
            <a:endParaRPr lang="ru-RU" sz="3600" b="1">
              <a:solidFill>
                <a:srgbClr val="0033CC"/>
              </a:solidFill>
            </a:endParaRPr>
          </a:p>
        </p:txBody>
      </p:sp>
      <p:sp>
        <p:nvSpPr>
          <p:cNvPr id="36" name="Rectangle 49"/>
          <p:cNvSpPr>
            <a:spLocks noChangeArrowheads="1"/>
          </p:cNvSpPr>
          <p:nvPr/>
        </p:nvSpPr>
        <p:spPr bwMode="auto">
          <a:xfrm>
            <a:off x="2133600" y="5486400"/>
            <a:ext cx="2365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600" b="1">
                <a:solidFill>
                  <a:srgbClr val="990033"/>
                </a:solidFill>
              </a:rPr>
              <a:t>неметалл</a:t>
            </a:r>
          </a:p>
        </p:txBody>
      </p:sp>
      <p:sp>
        <p:nvSpPr>
          <p:cNvPr id="37" name="Line 54"/>
          <p:cNvSpPr>
            <a:spLocks noChangeShapeType="1"/>
          </p:cNvSpPr>
          <p:nvPr/>
        </p:nvSpPr>
        <p:spPr bwMode="auto">
          <a:xfrm>
            <a:off x="6705600" y="4191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57200"/>
            <a:ext cx="8705880" cy="838200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Строение аммиака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5400" y="2895600"/>
            <a:ext cx="735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6000" b="1">
                <a:solidFill>
                  <a:srgbClr val="0033CC"/>
                </a:solidFill>
              </a:rPr>
              <a:t>H</a:t>
            </a:r>
            <a:endParaRPr lang="ru-RU" sz="6000" b="1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95400" y="1371600"/>
            <a:ext cx="735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CC"/>
                </a:solidFill>
              </a:rPr>
              <a:t>N</a:t>
            </a:r>
            <a:endParaRPr lang="ru-RU" sz="6000" b="1">
              <a:solidFill>
                <a:srgbClr val="0033CC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724400" y="2438400"/>
            <a:ext cx="3048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810000" y="2438400"/>
            <a:ext cx="3048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4419600" y="2819400"/>
            <a:ext cx="1588" cy="304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819400" y="1371600"/>
            <a:ext cx="735013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CC"/>
                </a:solidFill>
              </a:rPr>
              <a:t>H</a:t>
            </a:r>
            <a:endParaRPr lang="ru-RU" sz="6000" b="1">
              <a:solidFill>
                <a:srgbClr val="0033CC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95400" y="914400"/>
            <a:ext cx="71755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CC"/>
                </a:solidFill>
              </a:rPr>
              <a:t>••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057400" y="1828800"/>
            <a:ext cx="685800" cy="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85800" y="1828800"/>
            <a:ext cx="685800" cy="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1676400" y="2362200"/>
            <a:ext cx="0" cy="68580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3733800" y="2514600"/>
            <a:ext cx="51054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Есть возможность образовать </a:t>
            </a:r>
          </a:p>
          <a:p>
            <a:pPr algn="ctr"/>
            <a:r>
              <a:rPr lang="ru-RU" sz="2400" b="1" u="sng" dirty="0" err="1"/>
              <a:t>донорно</a:t>
            </a:r>
            <a:r>
              <a:rPr lang="ru-RU" sz="2400" b="1" u="sng" dirty="0"/>
              <a:t> – акцепторную связь</a:t>
            </a: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3657600" y="1371600"/>
            <a:ext cx="52578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Молекула образована </a:t>
            </a:r>
          </a:p>
          <a:p>
            <a:pPr algn="ctr"/>
            <a:r>
              <a:rPr lang="ru-RU" sz="2400" b="1"/>
              <a:t>ковалентной полярной связью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2819400" y="434975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33CC"/>
                </a:solidFill>
              </a:rPr>
              <a:t>N</a:t>
            </a:r>
            <a:endParaRPr lang="ru-RU" sz="3600" b="1">
              <a:solidFill>
                <a:srgbClr val="0033CC"/>
              </a:solidFill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981200" y="43434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33CC"/>
                </a:solidFill>
              </a:rPr>
              <a:t>H</a:t>
            </a:r>
            <a:endParaRPr lang="ru-RU" sz="4000" b="1">
              <a:solidFill>
                <a:srgbClr val="0033CC"/>
              </a:solidFill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581400" y="43434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33CC"/>
                </a:solidFill>
              </a:rPr>
              <a:t>H</a:t>
            </a:r>
            <a:endParaRPr lang="ru-RU" sz="4000" b="1">
              <a:solidFill>
                <a:srgbClr val="0033CC"/>
              </a:solidFill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743200" y="51816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33CC"/>
                </a:solidFill>
              </a:rPr>
              <a:t>H</a:t>
            </a:r>
            <a:endParaRPr lang="ru-RU" sz="4000" b="1">
              <a:solidFill>
                <a:srgbClr val="0033CC"/>
              </a:solidFill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2514600" y="4648200"/>
            <a:ext cx="304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3276600" y="4648200"/>
            <a:ext cx="304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V="1">
            <a:off x="3048000" y="4953000"/>
            <a:ext cx="0" cy="3048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2819400" y="4038600"/>
            <a:ext cx="5048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33CC"/>
                </a:solidFill>
              </a:rPr>
              <a:t>••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4038600" y="4343400"/>
            <a:ext cx="1189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4000" b="1"/>
              <a:t>+</a:t>
            </a:r>
            <a:r>
              <a:rPr lang="ru-RU" sz="4000" b="1">
                <a:solidFill>
                  <a:srgbClr val="0033CC"/>
                </a:solidFill>
              </a:rPr>
              <a:t> </a:t>
            </a:r>
            <a:r>
              <a:rPr lang="en-US" sz="4000" b="1">
                <a:solidFill>
                  <a:schemeClr val="folHlink"/>
                </a:solidFill>
              </a:rPr>
              <a:t>H</a:t>
            </a:r>
            <a:r>
              <a:rPr lang="ru-RU" sz="4000" b="1" baseline="30000">
                <a:solidFill>
                  <a:schemeClr val="folHlink"/>
                </a:solidFill>
              </a:rPr>
              <a:t>+</a:t>
            </a:r>
          </a:p>
        </p:txBody>
      </p:sp>
      <p:sp>
        <p:nvSpPr>
          <p:cNvPr id="26" name="AutoShape 30"/>
          <p:cNvSpPr>
            <a:spLocks noChangeArrowheads="1"/>
          </p:cNvSpPr>
          <p:nvPr/>
        </p:nvSpPr>
        <p:spPr bwMode="auto">
          <a:xfrm flipH="1">
            <a:off x="3124200" y="3581400"/>
            <a:ext cx="1981200" cy="990600"/>
          </a:xfrm>
          <a:custGeom>
            <a:avLst/>
            <a:gdLst>
              <a:gd name="T0" fmla="*/ 53943952 w 21600"/>
              <a:gd name="T1" fmla="*/ 1958132 h 21600"/>
              <a:gd name="T2" fmla="*/ 29866040 w 21600"/>
              <a:gd name="T3" fmla="*/ 36991800 h 21600"/>
              <a:gd name="T4" fmla="*/ 59883514 w 21600"/>
              <a:gd name="T5" fmla="*/ 5295949 h 21600"/>
              <a:gd name="T6" fmla="*/ 204031148 w 21600"/>
              <a:gd name="T7" fmla="*/ 20325735 h 21600"/>
              <a:gd name="T8" fmla="*/ 176647076 w 21600"/>
              <a:gd name="T9" fmla="*/ 28435816 h 21600"/>
              <a:gd name="T10" fmla="*/ 144198242 w 21600"/>
              <a:gd name="T11" fmla="*/ 2158975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830" y="10038"/>
                </a:moveTo>
                <a:cubicBezTo>
                  <a:pt x="19434" y="5344"/>
                  <a:pt x="15509" y="1737"/>
                  <a:pt x="10800" y="1737"/>
                </a:cubicBezTo>
                <a:cubicBezTo>
                  <a:pt x="5794" y="1737"/>
                  <a:pt x="1737" y="5794"/>
                  <a:pt x="1737" y="10800"/>
                </a:cubicBezTo>
                <a:cubicBezTo>
                  <a:pt x="1736" y="13100"/>
                  <a:pt x="2611" y="15315"/>
                  <a:pt x="4184" y="16994"/>
                </a:cubicBezTo>
                <a:lnTo>
                  <a:pt x="2916" y="18181"/>
                </a:lnTo>
                <a:cubicBezTo>
                  <a:pt x="1042" y="16180"/>
                  <a:pt x="0" y="1354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412" y="-1"/>
                  <a:pt x="21089" y="4299"/>
                  <a:pt x="21561" y="9891"/>
                </a:cubicBezTo>
                <a:lnTo>
                  <a:pt x="24252" y="9664"/>
                </a:lnTo>
                <a:lnTo>
                  <a:pt x="20997" y="13520"/>
                </a:lnTo>
                <a:lnTo>
                  <a:pt x="17140" y="10265"/>
                </a:lnTo>
                <a:lnTo>
                  <a:pt x="19830" y="1003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Line 31"/>
          <p:cNvSpPr>
            <a:spLocks noChangeShapeType="1"/>
          </p:cNvSpPr>
          <p:nvPr/>
        </p:nvSpPr>
        <p:spPr bwMode="auto">
          <a:xfrm>
            <a:off x="5181600" y="4724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6858000" y="427355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33CC"/>
                </a:solidFill>
              </a:rPr>
              <a:t>N</a:t>
            </a:r>
            <a:endParaRPr lang="ru-RU" sz="3600" b="1">
              <a:solidFill>
                <a:srgbClr val="0033CC"/>
              </a:solidFill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6019800" y="42672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33CC"/>
                </a:solidFill>
              </a:rPr>
              <a:t>H</a:t>
            </a:r>
            <a:endParaRPr lang="ru-RU" sz="4000" b="1">
              <a:solidFill>
                <a:srgbClr val="0033CC"/>
              </a:solidFill>
            </a:endParaRPr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7620000" y="42672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33CC"/>
                </a:solidFill>
              </a:rPr>
              <a:t>H</a:t>
            </a:r>
            <a:endParaRPr lang="ru-RU" sz="4000" b="1">
              <a:solidFill>
                <a:srgbClr val="0033CC"/>
              </a:solidFill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6781800" y="51054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33CC"/>
                </a:solidFill>
              </a:rPr>
              <a:t>H</a:t>
            </a:r>
            <a:endParaRPr lang="ru-RU" sz="4000" b="1">
              <a:solidFill>
                <a:srgbClr val="0033CC"/>
              </a:solidFill>
            </a:endParaRPr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6553200" y="4572000"/>
            <a:ext cx="304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7315200" y="4572000"/>
            <a:ext cx="304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 flipV="1">
            <a:off x="7086600" y="4876800"/>
            <a:ext cx="0" cy="3048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Rectangle 39"/>
          <p:cNvSpPr>
            <a:spLocks noChangeArrowheads="1"/>
          </p:cNvSpPr>
          <p:nvPr/>
        </p:nvSpPr>
        <p:spPr bwMode="auto">
          <a:xfrm>
            <a:off x="6858000" y="3962400"/>
            <a:ext cx="5048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33CC"/>
                </a:solidFill>
              </a:rPr>
              <a:t>••</a:t>
            </a:r>
          </a:p>
        </p:txBody>
      </p:sp>
      <p:sp>
        <p:nvSpPr>
          <p:cNvPr id="36" name="Rectangle 40"/>
          <p:cNvSpPr>
            <a:spLocks noChangeArrowheads="1"/>
          </p:cNvSpPr>
          <p:nvPr/>
        </p:nvSpPr>
        <p:spPr bwMode="auto">
          <a:xfrm>
            <a:off x="6677025" y="3571875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4000" b="1">
                <a:solidFill>
                  <a:srgbClr val="0033CC"/>
                </a:solidFill>
              </a:rPr>
              <a:t> </a:t>
            </a:r>
            <a:r>
              <a:rPr lang="en-US" sz="4000" b="1">
                <a:solidFill>
                  <a:schemeClr val="folHlink"/>
                </a:solidFill>
              </a:rPr>
              <a:t>H</a:t>
            </a:r>
            <a:endParaRPr lang="ru-RU" sz="4000" b="1" baseline="30000">
              <a:solidFill>
                <a:schemeClr val="folHlink"/>
              </a:solidFill>
            </a:endParaRPr>
          </a:p>
        </p:txBody>
      </p:sp>
      <p:sp>
        <p:nvSpPr>
          <p:cNvPr id="37" name="AutoShape 42"/>
          <p:cNvSpPr>
            <a:spLocks/>
          </p:cNvSpPr>
          <p:nvPr/>
        </p:nvSpPr>
        <p:spPr bwMode="auto">
          <a:xfrm>
            <a:off x="6019800" y="3657600"/>
            <a:ext cx="381000" cy="2057400"/>
          </a:xfrm>
          <a:prstGeom prst="leftBracket">
            <a:avLst>
              <a:gd name="adj" fmla="val 45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AutoShape 43"/>
          <p:cNvSpPr>
            <a:spLocks/>
          </p:cNvSpPr>
          <p:nvPr/>
        </p:nvSpPr>
        <p:spPr bwMode="auto">
          <a:xfrm flipH="1">
            <a:off x="7772400" y="3657600"/>
            <a:ext cx="381000" cy="2057400"/>
          </a:xfrm>
          <a:prstGeom prst="leftBracket">
            <a:avLst>
              <a:gd name="adj" fmla="val 45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8153400" y="3581400"/>
            <a:ext cx="622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4000" b="1"/>
              <a:t>+</a:t>
            </a:r>
            <a:r>
              <a:rPr lang="ru-RU" sz="4000" b="1">
                <a:solidFill>
                  <a:srgbClr val="0033CC"/>
                </a:solidFill>
              </a:rPr>
              <a:t> </a:t>
            </a:r>
            <a:endParaRPr lang="ru-RU" sz="4000" b="1" baseline="30000">
              <a:solidFill>
                <a:schemeClr val="folHlink"/>
              </a:solidFill>
            </a:endParaRPr>
          </a:p>
        </p:txBody>
      </p:sp>
      <p:sp>
        <p:nvSpPr>
          <p:cNvPr id="40" name="AutoShape 45"/>
          <p:cNvSpPr>
            <a:spLocks noChangeArrowheads="1"/>
          </p:cNvSpPr>
          <p:nvPr/>
        </p:nvSpPr>
        <p:spPr bwMode="auto">
          <a:xfrm>
            <a:off x="4114800" y="5181600"/>
            <a:ext cx="13716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АКЦЕПТОР</a:t>
            </a:r>
          </a:p>
        </p:txBody>
      </p: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438400" y="5867400"/>
            <a:ext cx="10668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ДОНОР</a:t>
            </a:r>
          </a:p>
        </p:txBody>
      </p:sp>
      <p:sp>
        <p:nvSpPr>
          <p:cNvPr id="44" name="Rectangle 10"/>
          <p:cNvSpPr>
            <a:spLocks noGrp="1" noChangeArrowheads="1"/>
          </p:cNvSpPr>
          <p:nvPr>
            <p:ph idx="1"/>
          </p:nvPr>
        </p:nvSpPr>
        <p:spPr bwMode="auto">
          <a:xfrm>
            <a:off x="0" y="1285860"/>
            <a:ext cx="740908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6000" b="1" dirty="0">
                <a:solidFill>
                  <a:srgbClr val="0033CC"/>
                </a:solidFill>
              </a:rPr>
              <a:t>H</a:t>
            </a:r>
            <a:endParaRPr lang="ru-RU" sz="60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Строение Аммиака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4359066" cy="391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000240"/>
            <a:ext cx="4031279" cy="377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ВОДородная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связь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Химическая связь между атомами водорода одной молекулы и атомами очень электроотрицательных элементов, имеющих </a:t>
            </a:r>
            <a:r>
              <a:rPr lang="ru-RU" sz="2800" dirty="0" err="1" smtClean="0"/>
              <a:t>неподеленные</a:t>
            </a:r>
            <a:r>
              <a:rPr lang="ru-RU" sz="2800" dirty="0" smtClean="0"/>
              <a:t> электронные пары, другой молекулы</a:t>
            </a:r>
          </a:p>
          <a:p>
            <a:pPr>
              <a:buNone/>
            </a:pPr>
            <a:r>
              <a:rPr lang="en-US" sz="2800" dirty="0" smtClean="0"/>
              <a:t>           H        </a:t>
            </a:r>
            <a:r>
              <a:rPr lang="en-US" sz="2800" dirty="0" err="1" smtClean="0"/>
              <a:t>H</a:t>
            </a:r>
            <a:r>
              <a:rPr lang="en-US" sz="2800" dirty="0" smtClean="0"/>
              <a:t>           </a:t>
            </a:r>
            <a:r>
              <a:rPr lang="en-US" sz="2800" dirty="0" err="1" smtClean="0"/>
              <a:t>H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…Н—</a:t>
            </a:r>
            <a:r>
              <a:rPr lang="en-US" sz="2800" dirty="0" smtClean="0"/>
              <a:t>N…H---N…H---N…</a:t>
            </a:r>
          </a:p>
          <a:p>
            <a:pPr>
              <a:buNone/>
            </a:pPr>
            <a:r>
              <a:rPr lang="en-US" sz="2800" dirty="0" smtClean="0"/>
              <a:t>           H         </a:t>
            </a:r>
            <a:r>
              <a:rPr lang="en-US" sz="2800" dirty="0" err="1" smtClean="0"/>
              <a:t>H</a:t>
            </a:r>
            <a:r>
              <a:rPr lang="en-US" sz="2800" dirty="0" smtClean="0"/>
              <a:t>          </a:t>
            </a:r>
            <a:r>
              <a:rPr lang="en-US" sz="2800" dirty="0" err="1" smtClean="0"/>
              <a:t>H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357290" y="428625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357290" y="485776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500298" y="428625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607455" y="482204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3786182" y="428625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821901" y="482204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ПОЛУЧЕНИЕ аммиака в лаборатории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5259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en-US" b="1" dirty="0" smtClean="0"/>
              <a:t>2NH</a:t>
            </a:r>
            <a:r>
              <a:rPr lang="en-US" b="1" baseline="-25000" dirty="0" smtClean="0"/>
              <a:t>4</a:t>
            </a:r>
            <a:r>
              <a:rPr lang="en-US" b="1" dirty="0" smtClean="0"/>
              <a:t>Cl + Ca(OH)</a:t>
            </a:r>
            <a:r>
              <a:rPr lang="en-US" b="1" baseline="-25000" dirty="0" smtClean="0"/>
              <a:t>2</a:t>
            </a:r>
            <a:r>
              <a:rPr lang="en-US" b="1" dirty="0" smtClean="0"/>
              <a:t> = CaCl</a:t>
            </a:r>
            <a:r>
              <a:rPr lang="en-US" b="1" baseline="-25000" dirty="0" smtClean="0"/>
              <a:t>2</a:t>
            </a:r>
            <a:r>
              <a:rPr lang="en-US" b="1" dirty="0" smtClean="0"/>
              <a:t> + 2H</a:t>
            </a:r>
            <a:r>
              <a:rPr lang="en-US" b="1" baseline="-25000" dirty="0" smtClean="0"/>
              <a:t>2</a:t>
            </a:r>
            <a:r>
              <a:rPr lang="en-US" b="1" dirty="0" smtClean="0"/>
              <a:t>O + 2NH</a:t>
            </a:r>
            <a:r>
              <a:rPr lang="en-US" b="1" baseline="-25000" dirty="0" smtClean="0"/>
              <a:t>3</a:t>
            </a:r>
            <a:r>
              <a:rPr lang="en-US" b="1" dirty="0" smtClean="0"/>
              <a:t>↑</a:t>
            </a:r>
            <a:endParaRPr lang="ru-RU" dirty="0"/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 l="50526" r="5473" b="-2510"/>
          <a:stretch>
            <a:fillRect/>
          </a:stretch>
        </p:blipFill>
        <p:spPr bwMode="auto">
          <a:xfrm rot="10800000">
            <a:off x="2857488" y="1214422"/>
            <a:ext cx="3571900" cy="386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Получение аммиака в промышленности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3200400" y="6024563"/>
            <a:ext cx="2967038" cy="688975"/>
            <a:chOff x="720" y="2976"/>
            <a:chExt cx="1869" cy="434"/>
          </a:xfrm>
        </p:grpSpPr>
        <p:sp>
          <p:nvSpPr>
            <p:cNvPr id="5" name="Rectangle 102"/>
            <p:cNvSpPr>
              <a:spLocks noChangeArrowheads="1"/>
            </p:cNvSpPr>
            <p:nvPr/>
          </p:nvSpPr>
          <p:spPr bwMode="auto">
            <a:xfrm>
              <a:off x="720" y="3122"/>
              <a:ext cx="1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400" b="1"/>
                <a:t>N</a:t>
              </a:r>
              <a:r>
                <a:rPr lang="en-US" sz="2400" b="1" baseline="-20000"/>
                <a:t>2</a:t>
              </a:r>
              <a:r>
                <a:rPr lang="en-US" sz="2400" b="1"/>
                <a:t> + 3H</a:t>
              </a:r>
              <a:r>
                <a:rPr lang="en-US" sz="2400" b="1" baseline="-20000"/>
                <a:t>2   </a:t>
              </a:r>
              <a:r>
                <a:rPr lang="en-US" sz="2400" b="1"/>
                <a:t> ↔   2NH</a:t>
              </a:r>
              <a:r>
                <a:rPr lang="en-US" sz="2400" b="1" baseline="-20000"/>
                <a:t>3</a:t>
              </a:r>
              <a:r>
                <a:rPr lang="en-US"/>
                <a:t> </a:t>
              </a:r>
            </a:p>
          </p:txBody>
        </p:sp>
        <p:sp>
          <p:nvSpPr>
            <p:cNvPr id="6" name="Rectangle 103"/>
            <p:cNvSpPr>
              <a:spLocks noChangeArrowheads="1"/>
            </p:cNvSpPr>
            <p:nvPr/>
          </p:nvSpPr>
          <p:spPr bwMode="auto">
            <a:xfrm>
              <a:off x="1488" y="2976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Fe, t, p</a:t>
              </a:r>
              <a:endParaRPr lang="ru-RU" b="1"/>
            </a:p>
          </p:txBody>
        </p:sp>
      </p:grpSp>
      <p:pic>
        <p:nvPicPr>
          <p:cNvPr id="7" name="Picture 1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74825"/>
            <a:ext cx="75438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30"/>
          <p:cNvSpPr>
            <a:spLocks noChangeShapeType="1"/>
          </p:cNvSpPr>
          <p:nvPr/>
        </p:nvSpPr>
        <p:spPr bwMode="auto">
          <a:xfrm>
            <a:off x="838200" y="5203825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31"/>
          <p:cNvSpPr>
            <a:spLocks noChangeShapeType="1"/>
          </p:cNvSpPr>
          <p:nvPr/>
        </p:nvSpPr>
        <p:spPr bwMode="auto">
          <a:xfrm flipH="1">
            <a:off x="5943600" y="5432425"/>
            <a:ext cx="381000" cy="892175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Rectangle 132"/>
          <p:cNvSpPr>
            <a:spLocks noChangeArrowheads="1"/>
          </p:cNvSpPr>
          <p:nvPr/>
        </p:nvSpPr>
        <p:spPr bwMode="auto">
          <a:xfrm>
            <a:off x="457200" y="5508625"/>
            <a:ext cx="11430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Смесь </a:t>
            </a:r>
          </a:p>
          <a:p>
            <a:pPr algn="ctr"/>
            <a:r>
              <a:rPr lang="ru-RU" sz="1200" b="1"/>
              <a:t>азота и </a:t>
            </a:r>
          </a:p>
          <a:p>
            <a:pPr algn="ctr"/>
            <a:r>
              <a:rPr lang="ru-RU" sz="1200" b="1"/>
              <a:t>водорода</a:t>
            </a:r>
            <a:endParaRPr lang="ru-RU" b="1"/>
          </a:p>
        </p:txBody>
      </p:sp>
      <p:sp>
        <p:nvSpPr>
          <p:cNvPr id="11" name="Rectangle 133"/>
          <p:cNvSpPr>
            <a:spLocks noChangeArrowheads="1"/>
          </p:cNvSpPr>
          <p:nvPr/>
        </p:nvSpPr>
        <p:spPr bwMode="auto">
          <a:xfrm>
            <a:off x="381000" y="3298825"/>
            <a:ext cx="1600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турбокомпрессор</a:t>
            </a:r>
          </a:p>
        </p:txBody>
      </p:sp>
      <p:sp>
        <p:nvSpPr>
          <p:cNvPr id="12" name="Line 134"/>
          <p:cNvSpPr>
            <a:spLocks noChangeShapeType="1"/>
          </p:cNvSpPr>
          <p:nvPr/>
        </p:nvSpPr>
        <p:spPr bwMode="auto">
          <a:xfrm>
            <a:off x="1295400" y="3603625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135"/>
          <p:cNvSpPr>
            <a:spLocks noChangeArrowheads="1"/>
          </p:cNvSpPr>
          <p:nvPr/>
        </p:nvSpPr>
        <p:spPr bwMode="auto">
          <a:xfrm>
            <a:off x="381000" y="2613025"/>
            <a:ext cx="1600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катализатор</a:t>
            </a:r>
          </a:p>
        </p:txBody>
      </p:sp>
      <p:sp>
        <p:nvSpPr>
          <p:cNvPr id="14" name="Line 136"/>
          <p:cNvSpPr>
            <a:spLocks noChangeShapeType="1"/>
          </p:cNvSpPr>
          <p:nvPr/>
        </p:nvSpPr>
        <p:spPr bwMode="auto">
          <a:xfrm>
            <a:off x="1981200" y="2765425"/>
            <a:ext cx="1447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Rectangle 137"/>
          <p:cNvSpPr>
            <a:spLocks noChangeArrowheads="1"/>
          </p:cNvSpPr>
          <p:nvPr/>
        </p:nvSpPr>
        <p:spPr bwMode="auto">
          <a:xfrm>
            <a:off x="381000" y="2003425"/>
            <a:ext cx="1600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теплообменник</a:t>
            </a:r>
          </a:p>
        </p:txBody>
      </p:sp>
      <p:sp>
        <p:nvSpPr>
          <p:cNvPr id="16" name="Line 138"/>
          <p:cNvSpPr>
            <a:spLocks noChangeShapeType="1"/>
          </p:cNvSpPr>
          <p:nvPr/>
        </p:nvSpPr>
        <p:spPr bwMode="auto">
          <a:xfrm>
            <a:off x="1981200" y="22098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39"/>
          <p:cNvSpPr>
            <a:spLocks noChangeShapeType="1"/>
          </p:cNvSpPr>
          <p:nvPr/>
        </p:nvSpPr>
        <p:spPr bwMode="auto">
          <a:xfrm flipV="1">
            <a:off x="4295775" y="4746625"/>
            <a:ext cx="0" cy="381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40"/>
          <p:cNvSpPr>
            <a:spLocks noChangeShapeType="1"/>
          </p:cNvSpPr>
          <p:nvPr/>
        </p:nvSpPr>
        <p:spPr bwMode="auto">
          <a:xfrm flipV="1">
            <a:off x="4298950" y="3984625"/>
            <a:ext cx="0" cy="381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41"/>
          <p:cNvSpPr>
            <a:spLocks noChangeShapeType="1"/>
          </p:cNvSpPr>
          <p:nvPr/>
        </p:nvSpPr>
        <p:spPr bwMode="auto">
          <a:xfrm>
            <a:off x="1524000" y="5203825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42"/>
          <p:cNvSpPr>
            <a:spLocks noChangeShapeType="1"/>
          </p:cNvSpPr>
          <p:nvPr/>
        </p:nvSpPr>
        <p:spPr bwMode="auto">
          <a:xfrm>
            <a:off x="2514600" y="4975225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143"/>
          <p:cNvSpPr>
            <a:spLocks noChangeShapeType="1"/>
          </p:cNvSpPr>
          <p:nvPr/>
        </p:nvSpPr>
        <p:spPr bwMode="auto">
          <a:xfrm flipV="1">
            <a:off x="2754313" y="4518025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" name="Line 144"/>
          <p:cNvSpPr>
            <a:spLocks noChangeShapeType="1"/>
          </p:cNvSpPr>
          <p:nvPr/>
        </p:nvSpPr>
        <p:spPr bwMode="auto">
          <a:xfrm flipV="1">
            <a:off x="2754313" y="3694113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45"/>
          <p:cNvSpPr>
            <a:spLocks noChangeShapeType="1"/>
          </p:cNvSpPr>
          <p:nvPr/>
        </p:nvSpPr>
        <p:spPr bwMode="auto">
          <a:xfrm flipV="1">
            <a:off x="2754313" y="2841625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46"/>
          <p:cNvSpPr>
            <a:spLocks noChangeShapeType="1"/>
          </p:cNvSpPr>
          <p:nvPr/>
        </p:nvSpPr>
        <p:spPr bwMode="auto">
          <a:xfrm flipV="1">
            <a:off x="4295775" y="3222625"/>
            <a:ext cx="0" cy="381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47"/>
          <p:cNvSpPr>
            <a:spLocks noChangeShapeType="1"/>
          </p:cNvSpPr>
          <p:nvPr/>
        </p:nvSpPr>
        <p:spPr bwMode="auto">
          <a:xfrm>
            <a:off x="5657850" y="2917825"/>
            <a:ext cx="0" cy="3048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148"/>
          <p:cNvSpPr>
            <a:spLocks noChangeShapeType="1"/>
          </p:cNvSpPr>
          <p:nvPr/>
        </p:nvSpPr>
        <p:spPr bwMode="auto">
          <a:xfrm>
            <a:off x="5657850" y="2232025"/>
            <a:ext cx="0" cy="3048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7" name="Line 149"/>
          <p:cNvSpPr>
            <a:spLocks noChangeShapeType="1"/>
          </p:cNvSpPr>
          <p:nvPr/>
        </p:nvSpPr>
        <p:spPr bwMode="auto">
          <a:xfrm>
            <a:off x="5943600" y="3660775"/>
            <a:ext cx="381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8153400" y="3355975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" name="Line 151"/>
          <p:cNvSpPr>
            <a:spLocks noChangeShapeType="1"/>
          </p:cNvSpPr>
          <p:nvPr/>
        </p:nvSpPr>
        <p:spPr bwMode="auto">
          <a:xfrm>
            <a:off x="7239000" y="3346450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" name="Line 152"/>
          <p:cNvSpPr>
            <a:spLocks noChangeShapeType="1"/>
          </p:cNvSpPr>
          <p:nvPr/>
        </p:nvSpPr>
        <p:spPr bwMode="auto">
          <a:xfrm>
            <a:off x="8591550" y="3756025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" name="Line 153"/>
          <p:cNvSpPr>
            <a:spLocks noChangeShapeType="1"/>
          </p:cNvSpPr>
          <p:nvPr/>
        </p:nvSpPr>
        <p:spPr bwMode="auto">
          <a:xfrm>
            <a:off x="8534400" y="5356225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2" name="Line 154"/>
          <p:cNvSpPr>
            <a:spLocks noChangeShapeType="1"/>
          </p:cNvSpPr>
          <p:nvPr/>
        </p:nvSpPr>
        <p:spPr bwMode="auto">
          <a:xfrm flipH="1">
            <a:off x="7772400" y="5870575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" name="Line 155"/>
          <p:cNvSpPr>
            <a:spLocks noChangeShapeType="1"/>
          </p:cNvSpPr>
          <p:nvPr/>
        </p:nvSpPr>
        <p:spPr bwMode="auto">
          <a:xfrm flipH="1">
            <a:off x="6705600" y="5851525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" name="Line 156"/>
          <p:cNvSpPr>
            <a:spLocks noChangeShapeType="1"/>
          </p:cNvSpPr>
          <p:nvPr/>
        </p:nvSpPr>
        <p:spPr bwMode="auto">
          <a:xfrm flipH="1">
            <a:off x="5486400" y="5864225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57"/>
          <p:cNvSpPr>
            <a:spLocks noChangeShapeType="1"/>
          </p:cNvSpPr>
          <p:nvPr/>
        </p:nvSpPr>
        <p:spPr bwMode="auto">
          <a:xfrm flipH="1">
            <a:off x="4332288" y="5853113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" name="Line 158"/>
          <p:cNvSpPr>
            <a:spLocks noChangeShapeType="1"/>
          </p:cNvSpPr>
          <p:nvPr/>
        </p:nvSpPr>
        <p:spPr bwMode="auto">
          <a:xfrm flipH="1">
            <a:off x="3276600" y="5853113"/>
            <a:ext cx="381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" name="Rectangle 159"/>
          <p:cNvSpPr>
            <a:spLocks noChangeArrowheads="1"/>
          </p:cNvSpPr>
          <p:nvPr/>
        </p:nvSpPr>
        <p:spPr bwMode="auto">
          <a:xfrm>
            <a:off x="5943600" y="1927225"/>
            <a:ext cx="1600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холодильник</a:t>
            </a:r>
          </a:p>
        </p:txBody>
      </p:sp>
      <p:sp>
        <p:nvSpPr>
          <p:cNvPr id="38" name="Rectangle 160"/>
          <p:cNvSpPr>
            <a:spLocks noChangeArrowheads="1"/>
          </p:cNvSpPr>
          <p:nvPr/>
        </p:nvSpPr>
        <p:spPr bwMode="auto">
          <a:xfrm>
            <a:off x="4724400" y="4213225"/>
            <a:ext cx="1600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сепаратор </a:t>
            </a:r>
            <a:r>
              <a:rPr lang="en-US" sz="1400" b="1"/>
              <a:t>NH</a:t>
            </a:r>
            <a:r>
              <a:rPr lang="en-US" sz="1400" b="1" baseline="-20000"/>
              <a:t>3</a:t>
            </a:r>
            <a:endParaRPr lang="ru-RU" sz="1400" b="1" baseline="-20000"/>
          </a:p>
        </p:txBody>
      </p:sp>
      <p:sp>
        <p:nvSpPr>
          <p:cNvPr id="39" name="Line 161"/>
          <p:cNvSpPr>
            <a:spLocks noChangeShapeType="1"/>
          </p:cNvSpPr>
          <p:nvPr/>
        </p:nvSpPr>
        <p:spPr bwMode="auto">
          <a:xfrm flipH="1">
            <a:off x="5410200" y="2079625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" name="Line 162"/>
          <p:cNvSpPr>
            <a:spLocks noChangeShapeType="1"/>
          </p:cNvSpPr>
          <p:nvPr/>
        </p:nvSpPr>
        <p:spPr bwMode="auto">
          <a:xfrm>
            <a:off x="6324600" y="4365625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" name="Line 164"/>
          <p:cNvSpPr>
            <a:spLocks noChangeShapeType="1"/>
          </p:cNvSpPr>
          <p:nvPr/>
        </p:nvSpPr>
        <p:spPr bwMode="auto">
          <a:xfrm flipH="1" flipV="1">
            <a:off x="2754313" y="525780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266</TotalTime>
  <Words>548</Words>
  <Application>Microsoft Office PowerPoint</Application>
  <PresentationFormat>Экран (4:3)</PresentationFormat>
  <Paragraphs>190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Аммиак</vt:lpstr>
      <vt:lpstr>Проверка изученного</vt:lpstr>
      <vt:lpstr>Проверка домашнего задания</vt:lpstr>
      <vt:lpstr>Строение атома азота</vt:lpstr>
      <vt:lpstr>Строение аммиака</vt:lpstr>
      <vt:lpstr>Строение Аммиака</vt:lpstr>
      <vt:lpstr>ВОДородная связь</vt:lpstr>
      <vt:lpstr>ПОЛУЧЕНИЕ аммиака в лаборатории</vt:lpstr>
      <vt:lpstr>Получение аммиака в промышленности</vt:lpstr>
      <vt:lpstr>Физические свойства Аммиака</vt:lpstr>
      <vt:lpstr>Химические свойства Аммиака</vt:lpstr>
      <vt:lpstr>ПРИМЕНЕНИЕ</vt:lpstr>
      <vt:lpstr>Найдите ошибку!!!</vt:lpstr>
      <vt:lpstr>Проверьте свои знания</vt:lpstr>
      <vt:lpstr>Домашнее задание</vt:lpstr>
      <vt:lpstr>Спасибо за внимание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Татьяна</cp:lastModifiedBy>
  <cp:revision>30</cp:revision>
  <dcterms:created xsi:type="dcterms:W3CDTF">2010-02-01T13:59:54Z</dcterms:created>
  <dcterms:modified xsi:type="dcterms:W3CDTF">2010-02-03T10:02:54Z</dcterms:modified>
</cp:coreProperties>
</file>