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varScale="1">
        <p:scale>
          <a:sx n="48" d="100"/>
          <a:sy n="48" d="100"/>
        </p:scale>
        <p:origin x="-1426"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cofriendly.ru/taxonomy/term/44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holytaco.com/wp-content/uploads/images/2010/Diversity.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loveopium.ru/content/2012/04/baikal/03b.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900igr.net/kartinki/geografija/Pustyni-Rossii/007-Prirodnye-uslovija.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dagpravda.ru/?com=materials&amp;task=view&amp;page=material&amp;id=1299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liveinternet.ru/users/valentina_makarenko/post13697821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t-n-b.narod.ru/2006-Koj/Kojim.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otedeath.ru/wp-content/uploads/2011/04/ekologicheskaya-problema.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685800" y="785795"/>
            <a:ext cx="7772400" cy="2814656"/>
          </a:xfrm>
        </p:spPr>
        <p:txBody>
          <a:bodyPr>
            <a:noAutofit/>
          </a:bodyPr>
          <a:lstStyle/>
          <a:p>
            <a:r>
              <a:rPr lang="ru-RU" sz="6000" b="1" i="1" dirty="0" smtClean="0">
                <a:solidFill>
                  <a:schemeClr val="accent6">
                    <a:lumMod val="60000"/>
                    <a:lumOff val="40000"/>
                  </a:schemeClr>
                </a:solidFill>
                <a:latin typeface="Times New Roman" pitchFamily="18" charset="0"/>
                <a:cs typeface="Times New Roman" pitchFamily="18" charset="0"/>
              </a:rPr>
              <a:t>Экология и культура - будущее России </a:t>
            </a:r>
            <a:br>
              <a:rPr lang="ru-RU" sz="6000" b="1" i="1" dirty="0" smtClean="0">
                <a:solidFill>
                  <a:schemeClr val="accent6">
                    <a:lumMod val="60000"/>
                    <a:lumOff val="40000"/>
                  </a:schemeClr>
                </a:solidFill>
                <a:latin typeface="Times New Roman" pitchFamily="18" charset="0"/>
                <a:cs typeface="Times New Roman" pitchFamily="18" charset="0"/>
              </a:rPr>
            </a:br>
            <a:endParaRPr lang="ru-RU" sz="6000" b="1" i="1" dirty="0">
              <a:solidFill>
                <a:schemeClr val="accent6">
                  <a:lumMod val="60000"/>
                  <a:lumOff val="40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ecofriendly.ru/sites/default/files/img/201102/child.jpg">
            <a:hlinkClick r:id="rId2"/>
          </p:cNvPr>
          <p:cNvPicPr>
            <a:picLocks noChangeAspect="1" noChangeArrowheads="1"/>
          </p:cNvPicPr>
          <p:nvPr/>
        </p:nvPicPr>
        <p:blipFill>
          <a:blip r:embed="rId3" cstate="print"/>
          <a:srcRect/>
          <a:stretch>
            <a:fillRect/>
          </a:stretch>
        </p:blipFill>
        <p:spPr bwMode="auto">
          <a:xfrm>
            <a:off x="0" y="-27384"/>
            <a:ext cx="9361041" cy="6885384"/>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b="1" i="1" dirty="0" smtClean="0">
                <a:solidFill>
                  <a:schemeClr val="bg1">
                    <a:lumMod val="95000"/>
                  </a:schemeClr>
                </a:solidFill>
                <a:latin typeface="Times New Roman" pitchFamily="18" charset="0"/>
                <a:cs typeface="Times New Roman" pitchFamily="18" charset="0"/>
              </a:rPr>
              <a:t>«Хартия Земли» </a:t>
            </a:r>
            <a:endParaRPr lang="ru-RU" b="1" i="1" dirty="0">
              <a:solidFill>
                <a:schemeClr val="bg1">
                  <a:lumMod val="95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lvl="0"/>
            <a:r>
              <a:rPr lang="ru-RU" b="1" i="1" dirty="0" smtClean="0">
                <a:solidFill>
                  <a:schemeClr val="bg1">
                    <a:lumMod val="95000"/>
                  </a:schemeClr>
                </a:solidFill>
                <a:latin typeface="Times New Roman" pitchFamily="18" charset="0"/>
                <a:cs typeface="Times New Roman" pitchFamily="18" charset="0"/>
              </a:rPr>
              <a:t>С уважением и заботой относиться ко всему живому</a:t>
            </a:r>
          </a:p>
          <a:p>
            <a:pPr lvl="0"/>
            <a:r>
              <a:rPr lang="ru-RU" b="1" i="1" dirty="0" smtClean="0">
                <a:solidFill>
                  <a:schemeClr val="bg1">
                    <a:lumMod val="95000"/>
                  </a:schemeClr>
                </a:solidFill>
                <a:latin typeface="Times New Roman" pitchFamily="18" charset="0"/>
                <a:cs typeface="Times New Roman" pitchFamily="18" charset="0"/>
              </a:rPr>
              <a:t>Экологическая целостность</a:t>
            </a:r>
          </a:p>
          <a:p>
            <a:pPr lvl="0"/>
            <a:r>
              <a:rPr lang="ru-RU" b="1" i="1" dirty="0" smtClean="0">
                <a:solidFill>
                  <a:schemeClr val="bg1">
                    <a:lumMod val="95000"/>
                  </a:schemeClr>
                </a:solidFill>
                <a:latin typeface="Times New Roman" pitchFamily="18" charset="0"/>
                <a:cs typeface="Times New Roman" pitchFamily="18" charset="0"/>
              </a:rPr>
              <a:t>Социальная и экономическая справедливость</a:t>
            </a:r>
          </a:p>
          <a:p>
            <a:pPr lvl="0"/>
            <a:r>
              <a:rPr lang="ru-RU" b="1" i="1" dirty="0" smtClean="0">
                <a:solidFill>
                  <a:schemeClr val="bg1">
                    <a:lumMod val="95000"/>
                  </a:schemeClr>
                </a:solidFill>
                <a:latin typeface="Times New Roman" pitchFamily="18" charset="0"/>
                <a:cs typeface="Times New Roman" pitchFamily="18" charset="0"/>
              </a:rPr>
              <a:t> Демократия, ненасилие и мир</a:t>
            </a:r>
          </a:p>
          <a:p>
            <a:endParaRPr lang="ru-RU" b="1" i="1" dirty="0">
              <a:solidFill>
                <a:schemeClr val="bg1">
                  <a:lumMod val="95000"/>
                </a:schemeClr>
              </a:solidFill>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otedeath.ru/wp-content/uploads/2011/04/ekologicheskaya-problema.jpg"/>
          <p:cNvPicPr>
            <a:picLocks noChangeAspect="1" noChangeArrowheads="1"/>
          </p:cNvPicPr>
          <p:nvPr/>
        </p:nvPicPr>
        <p:blipFill>
          <a:blip r:embed="rId2" cstate="print">
            <a:lum bright="58000"/>
          </a:blip>
          <a:srcRect/>
          <a:stretch>
            <a:fillRect/>
          </a:stretch>
        </p:blipFill>
        <p:spPr bwMode="auto">
          <a:xfrm>
            <a:off x="0" y="1"/>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b="1" i="1" dirty="0" smtClean="0">
                <a:latin typeface="Times New Roman" pitchFamily="18" charset="0"/>
                <a:cs typeface="Times New Roman" pitchFamily="18" charset="0"/>
              </a:rPr>
              <a:t>Решение проблем</a:t>
            </a:r>
            <a:endParaRPr lang="ru-RU" b="1" i="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ctr">
              <a:buNone/>
            </a:pPr>
            <a:r>
              <a:rPr lang="ru-RU" sz="4000" i="1" dirty="0" smtClean="0">
                <a:latin typeface="Times New Roman" pitchFamily="18" charset="0"/>
                <a:cs typeface="Times New Roman" pitchFamily="18" charset="0"/>
              </a:rPr>
              <a:t>1. Начинаем с себя!</a:t>
            </a:r>
          </a:p>
          <a:p>
            <a:pPr algn="ctr">
              <a:buNone/>
            </a:pPr>
            <a:r>
              <a:rPr lang="ru-RU" sz="4000" i="1" dirty="0" smtClean="0">
                <a:latin typeface="Times New Roman" pitchFamily="18" charset="0"/>
                <a:cs typeface="Times New Roman" pitchFamily="18" charset="0"/>
              </a:rPr>
              <a:t>2. Экономим электричество, тепло (и топливо!)</a:t>
            </a:r>
          </a:p>
          <a:p>
            <a:pPr algn="ctr">
              <a:buNone/>
            </a:pPr>
            <a:r>
              <a:rPr lang="ru-RU" sz="4000" i="1" dirty="0" smtClean="0">
                <a:latin typeface="Times New Roman" pitchFamily="18" charset="0"/>
                <a:cs typeface="Times New Roman" pitchFamily="18" charset="0"/>
              </a:rPr>
              <a:t>3.Экономим воду</a:t>
            </a:r>
          </a:p>
          <a:p>
            <a:pPr algn="ctr">
              <a:buNone/>
            </a:pPr>
            <a:r>
              <a:rPr lang="ru-RU" sz="4000" i="1" dirty="0" smtClean="0">
                <a:latin typeface="Times New Roman" pitchFamily="18" charset="0"/>
                <a:cs typeface="Times New Roman" pitchFamily="18" charset="0"/>
              </a:rPr>
              <a:t>4. Не мусорим</a:t>
            </a:r>
            <a:endParaRPr lang="ru-RU" sz="4000" i="1" dirty="0">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votedeath.ru/wp-content/uploads/2011/04/ekologicheskaya-problema.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4" name="Заголовок 3"/>
          <p:cNvSpPr>
            <a:spLocks noGrp="1"/>
          </p:cNvSpPr>
          <p:nvPr>
            <p:ph type="ctrTitle"/>
          </p:nvPr>
        </p:nvSpPr>
        <p:spPr>
          <a:xfrm>
            <a:off x="0" y="1643051"/>
            <a:ext cx="9144000" cy="1957400"/>
          </a:xfrm>
        </p:spPr>
        <p:txBody>
          <a:bodyPr>
            <a:normAutofit/>
          </a:bodyPr>
          <a:lstStyle/>
          <a:p>
            <a:r>
              <a:rPr lang="ru-RU" sz="6000" b="1" i="1" dirty="0" smtClean="0">
                <a:solidFill>
                  <a:schemeClr val="bg1"/>
                </a:solidFill>
                <a:latin typeface="Times New Roman" pitchFamily="18" charset="0"/>
                <a:cs typeface="Times New Roman" pitchFamily="18" charset="0"/>
              </a:rPr>
              <a:t>Спасибо за внимание!!!</a:t>
            </a:r>
            <a:endParaRPr lang="ru-RU" sz="6000" b="1" i="1" dirty="0">
              <a:solidFill>
                <a:schemeClr val="bg1"/>
              </a:solidFill>
              <a:latin typeface="Times New Roman" pitchFamily="18" charset="0"/>
              <a:cs typeface="Times New Roman" pitchFamily="18" charset="0"/>
            </a:endParaRPr>
          </a:p>
        </p:txBody>
      </p:sp>
      <p:sp>
        <p:nvSpPr>
          <p:cNvPr id="5" name="Подзаголовок 4"/>
          <p:cNvSpPr>
            <a:spLocks noGrp="1"/>
          </p:cNvSpPr>
          <p:nvPr>
            <p:ph type="subTitle" idx="1"/>
          </p:nvPr>
        </p:nvSpPr>
        <p:spPr/>
        <p:txBody>
          <a:bodyPr/>
          <a:lstStyle/>
          <a:p>
            <a:endParaRPr lang="ru-RU"/>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in-pic" descr="Картинка 7 из 26358">
            <a:hlinkClick r:id="rId2"/>
          </p:cNvPr>
          <p:cNvPicPr>
            <a:picLocks noChangeAspect="1" noChangeArrowheads="1"/>
          </p:cNvPicPr>
          <p:nvPr/>
        </p:nvPicPr>
        <p:blipFill>
          <a:blip r:embed="rId3" cstate="print"/>
          <a:srcRect/>
          <a:stretch>
            <a:fillRect/>
          </a:stretch>
        </p:blipFill>
        <p:spPr bwMode="auto">
          <a:xfrm>
            <a:off x="0" y="0"/>
            <a:ext cx="9168500" cy="6858000"/>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sz="4800" b="1" i="1" dirty="0" smtClean="0">
                <a:latin typeface="Times New Roman" pitchFamily="18" charset="0"/>
                <a:cs typeface="Times New Roman" pitchFamily="18" charset="0"/>
              </a:rPr>
              <a:t>Цель</a:t>
            </a:r>
            <a:endParaRPr lang="ru-RU" sz="4800" b="1" i="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ru-RU" dirty="0" smtClean="0"/>
              <a:t>   </a:t>
            </a:r>
            <a:r>
              <a:rPr lang="ru-RU" sz="4000" b="1" i="1" dirty="0" smtClean="0">
                <a:latin typeface="Times New Roman" pitchFamily="18" charset="0"/>
                <a:cs typeface="Times New Roman" pitchFamily="18" charset="0"/>
              </a:rPr>
              <a:t>Обратить внимание каждого  на необходимость «жить в мире с окружающим миром». </a:t>
            </a:r>
          </a:p>
          <a:p>
            <a:endParaRPr lang="ru-RU"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7"/>
          <p:cNvPicPr>
            <a:picLocks noChangeAspect="1" noChangeArrowheads="1"/>
          </p:cNvPicPr>
          <p:nvPr/>
        </p:nvPicPr>
        <p:blipFill>
          <a:blip r:embed="rId2" cstate="print"/>
          <a:srcRect/>
          <a:stretch>
            <a:fillRect/>
          </a:stretch>
        </p:blipFill>
        <p:spPr bwMode="auto">
          <a:xfrm>
            <a:off x="1651000" y="404813"/>
            <a:ext cx="6016625" cy="5976937"/>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pPr>
              <a:buNone/>
            </a:pPr>
            <a:r>
              <a:rPr lang="ru-RU" dirty="0" smtClean="0"/>
              <a:t>   </a:t>
            </a:r>
            <a:r>
              <a:rPr lang="ru-RU" b="1" i="1" dirty="0" smtClean="0">
                <a:latin typeface="Times New Roman" pitchFamily="18" charset="0"/>
                <a:cs typeface="Times New Roman" pitchFamily="18" charset="0"/>
              </a:rPr>
              <a:t>В 1992 году в Рио-де-Жанейро (Бразилия) по инициативе Организации Объединенных Наций представители большинства стран (193 из 210) мира приняли «Декларация Рио-де-Жанейро по окружающей среде и развитию». </a:t>
            </a:r>
            <a:endParaRPr lang="ru-RU" b="1" i="1" dirty="0">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4" descr="http://900igr.net/datai/ekologija/Atmosfera-1/0001-001-Ekologicheskie-problemy-Zagrjaznenie-atmosfery.jpg"/>
          <p:cNvPicPr>
            <a:picLocks noChangeAspect="1" noChangeArrowheads="1"/>
          </p:cNvPicPr>
          <p:nvPr/>
        </p:nvPicPr>
        <p:blipFill>
          <a:blip r:embed="rId2" cstate="print"/>
          <a:srcRect/>
          <a:stretch>
            <a:fillRect/>
          </a:stretch>
        </p:blipFill>
        <p:spPr bwMode="auto">
          <a:xfrm>
            <a:off x="971302" y="0"/>
            <a:ext cx="7057082" cy="6858000"/>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b="1" i="1" dirty="0" smtClean="0">
                <a:solidFill>
                  <a:schemeClr val="bg1"/>
                </a:solidFill>
                <a:latin typeface="Times New Roman" pitchFamily="18" charset="0"/>
                <a:cs typeface="Times New Roman" pitchFamily="18" charset="0"/>
              </a:rPr>
              <a:t>Проблемы человека с окружающей </a:t>
            </a:r>
            <a:r>
              <a:rPr lang="ru-RU" b="1" i="1" dirty="0" smtClean="0">
                <a:latin typeface="Times New Roman" pitchFamily="18" charset="0"/>
                <a:cs typeface="Times New Roman" pitchFamily="18" charset="0"/>
              </a:rPr>
              <a:t>средой </a:t>
            </a:r>
            <a:endParaRPr lang="ru-RU" i="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20000"/>
          </a:bodyPr>
          <a:lstStyle/>
          <a:p>
            <a:pPr>
              <a:buNone/>
            </a:pPr>
            <a:r>
              <a:rPr lang="ru-RU" dirty="0" smtClean="0"/>
              <a:t>    </a:t>
            </a:r>
            <a:r>
              <a:rPr lang="ru-RU" b="1" i="1" dirty="0" smtClean="0">
                <a:solidFill>
                  <a:srgbClr val="FF0000"/>
                </a:solidFill>
                <a:latin typeface="Times New Roman" pitchFamily="18" charset="0"/>
                <a:cs typeface="Times New Roman" pitchFamily="18" charset="0"/>
              </a:rPr>
              <a:t>1. Биоразнообразие</a:t>
            </a:r>
            <a:br>
              <a:rPr lang="ru-RU" b="1" i="1" dirty="0" smtClean="0">
                <a:solidFill>
                  <a:srgbClr val="FF0000"/>
                </a:solidFill>
                <a:latin typeface="Times New Roman" pitchFamily="18" charset="0"/>
                <a:cs typeface="Times New Roman" pitchFamily="18" charset="0"/>
              </a:rPr>
            </a:br>
            <a:r>
              <a:rPr lang="ru-RU" b="1" i="1" dirty="0" smtClean="0">
                <a:solidFill>
                  <a:srgbClr val="FF0000"/>
                </a:solidFill>
                <a:latin typeface="Times New Roman" pitchFamily="18" charset="0"/>
                <a:cs typeface="Times New Roman" pitchFamily="18" charset="0"/>
              </a:rPr>
              <a:t>2. Воздушная среда</a:t>
            </a:r>
            <a:br>
              <a:rPr lang="ru-RU" b="1" i="1" dirty="0" smtClean="0">
                <a:solidFill>
                  <a:srgbClr val="FF0000"/>
                </a:solidFill>
                <a:latin typeface="Times New Roman" pitchFamily="18" charset="0"/>
                <a:cs typeface="Times New Roman" pitchFamily="18" charset="0"/>
              </a:rPr>
            </a:br>
            <a:r>
              <a:rPr lang="ru-RU" b="1" i="1" dirty="0" smtClean="0">
                <a:solidFill>
                  <a:srgbClr val="FF0000"/>
                </a:solidFill>
                <a:latin typeface="Times New Roman" pitchFamily="18" charset="0"/>
                <a:cs typeface="Times New Roman" pitchFamily="18" charset="0"/>
              </a:rPr>
              <a:t>3. Здоровье</a:t>
            </a:r>
            <a:br>
              <a:rPr lang="ru-RU" b="1" i="1" dirty="0" smtClean="0">
                <a:solidFill>
                  <a:srgbClr val="FF0000"/>
                </a:solidFill>
                <a:latin typeface="Times New Roman" pitchFamily="18" charset="0"/>
                <a:cs typeface="Times New Roman" pitchFamily="18" charset="0"/>
              </a:rPr>
            </a:br>
            <a:r>
              <a:rPr lang="ru-RU" b="1" i="1" dirty="0" smtClean="0">
                <a:solidFill>
                  <a:srgbClr val="FF0000"/>
                </a:solidFill>
                <a:latin typeface="Times New Roman" pitchFamily="18" charset="0"/>
                <a:cs typeface="Times New Roman" pitchFamily="18" charset="0"/>
              </a:rPr>
              <a:t>4. Земельные ресурсы</a:t>
            </a:r>
            <a:br>
              <a:rPr lang="ru-RU" b="1" i="1" dirty="0" smtClean="0">
                <a:solidFill>
                  <a:srgbClr val="FF0000"/>
                </a:solidFill>
                <a:latin typeface="Times New Roman" pitchFamily="18" charset="0"/>
                <a:cs typeface="Times New Roman" pitchFamily="18" charset="0"/>
              </a:rPr>
            </a:br>
            <a:r>
              <a:rPr lang="ru-RU" b="1" i="1" dirty="0" smtClean="0">
                <a:solidFill>
                  <a:srgbClr val="FF0000"/>
                </a:solidFill>
                <a:latin typeface="Times New Roman" pitchFamily="18" charset="0"/>
                <a:cs typeface="Times New Roman" pitchFamily="18" charset="0"/>
              </a:rPr>
              <a:t>5. Климат</a:t>
            </a:r>
            <a:br>
              <a:rPr lang="ru-RU" b="1" i="1" dirty="0" smtClean="0">
                <a:solidFill>
                  <a:srgbClr val="FF0000"/>
                </a:solidFill>
                <a:latin typeface="Times New Roman" pitchFamily="18" charset="0"/>
                <a:cs typeface="Times New Roman" pitchFamily="18" charset="0"/>
              </a:rPr>
            </a:br>
            <a:r>
              <a:rPr lang="ru-RU" b="1" i="1" dirty="0" smtClean="0">
                <a:solidFill>
                  <a:srgbClr val="FF0000"/>
                </a:solidFill>
                <a:latin typeface="Times New Roman" pitchFamily="18" charset="0"/>
                <a:cs typeface="Times New Roman" pitchFamily="18" charset="0"/>
              </a:rPr>
              <a:t>6. Опустынивание</a:t>
            </a:r>
            <a:br>
              <a:rPr lang="ru-RU" b="1" i="1" dirty="0" smtClean="0">
                <a:solidFill>
                  <a:srgbClr val="FF0000"/>
                </a:solidFill>
                <a:latin typeface="Times New Roman" pitchFamily="18" charset="0"/>
                <a:cs typeface="Times New Roman" pitchFamily="18" charset="0"/>
              </a:rPr>
            </a:br>
            <a:r>
              <a:rPr lang="ru-RU" b="1" i="1" dirty="0" smtClean="0">
                <a:solidFill>
                  <a:srgbClr val="FF0000"/>
                </a:solidFill>
                <a:latin typeface="Times New Roman" pitchFamily="18" charset="0"/>
                <a:cs typeface="Times New Roman" pitchFamily="18" charset="0"/>
              </a:rPr>
              <a:t>7. Горные районы</a:t>
            </a:r>
            <a:br>
              <a:rPr lang="ru-RU" b="1" i="1" dirty="0" smtClean="0">
                <a:solidFill>
                  <a:srgbClr val="FF0000"/>
                </a:solidFill>
                <a:latin typeface="Times New Roman" pitchFamily="18" charset="0"/>
                <a:cs typeface="Times New Roman" pitchFamily="18" charset="0"/>
              </a:rPr>
            </a:br>
            <a:r>
              <a:rPr lang="ru-RU" b="1" i="1" dirty="0" smtClean="0">
                <a:solidFill>
                  <a:srgbClr val="FF0000"/>
                </a:solidFill>
                <a:latin typeface="Times New Roman" pitchFamily="18" charset="0"/>
                <a:cs typeface="Times New Roman" pitchFamily="18" charset="0"/>
              </a:rPr>
              <a:t>8. Лесные ресурсы</a:t>
            </a:r>
            <a:br>
              <a:rPr lang="ru-RU" b="1" i="1" dirty="0" smtClean="0">
                <a:solidFill>
                  <a:srgbClr val="FF0000"/>
                </a:solidFill>
                <a:latin typeface="Times New Roman" pitchFamily="18" charset="0"/>
                <a:cs typeface="Times New Roman" pitchFamily="18" charset="0"/>
              </a:rPr>
            </a:br>
            <a:r>
              <a:rPr lang="ru-RU" b="1" i="1" dirty="0" smtClean="0">
                <a:solidFill>
                  <a:srgbClr val="FF0000"/>
                </a:solidFill>
                <a:latin typeface="Times New Roman" pitchFamily="18" charset="0"/>
                <a:cs typeface="Times New Roman" pitchFamily="18" charset="0"/>
              </a:rPr>
              <a:t>9. Полярные районы</a:t>
            </a:r>
            <a:br>
              <a:rPr lang="ru-RU" b="1" i="1" dirty="0" smtClean="0">
                <a:solidFill>
                  <a:srgbClr val="FF0000"/>
                </a:solidFill>
                <a:latin typeface="Times New Roman" pitchFamily="18" charset="0"/>
                <a:cs typeface="Times New Roman" pitchFamily="18" charset="0"/>
              </a:rPr>
            </a:br>
            <a:r>
              <a:rPr lang="ru-RU" b="1" i="1" dirty="0" smtClean="0">
                <a:solidFill>
                  <a:srgbClr val="FF0000"/>
                </a:solidFill>
                <a:latin typeface="Times New Roman" pitchFamily="18" charset="0"/>
                <a:cs typeface="Times New Roman" pitchFamily="18" charset="0"/>
              </a:rPr>
              <a:t>10. Пресноводные ресурсы</a:t>
            </a:r>
            <a:br>
              <a:rPr lang="ru-RU" b="1" i="1" dirty="0" smtClean="0">
                <a:solidFill>
                  <a:srgbClr val="FF0000"/>
                </a:solidFill>
                <a:latin typeface="Times New Roman" pitchFamily="18" charset="0"/>
                <a:cs typeface="Times New Roman" pitchFamily="18" charset="0"/>
              </a:rPr>
            </a:br>
            <a:r>
              <a:rPr lang="ru-RU" b="1" i="1" dirty="0" smtClean="0">
                <a:solidFill>
                  <a:srgbClr val="FF0000"/>
                </a:solidFill>
                <a:latin typeface="Times New Roman" pitchFamily="18" charset="0"/>
                <a:cs typeface="Times New Roman" pitchFamily="18" charset="0"/>
              </a:rPr>
              <a:t>11. Прибрежные и морские зоны</a:t>
            </a:r>
            <a:br>
              <a:rPr lang="ru-RU" b="1" i="1" dirty="0" smtClean="0">
                <a:solidFill>
                  <a:srgbClr val="FF0000"/>
                </a:solidFill>
                <a:latin typeface="Times New Roman" pitchFamily="18" charset="0"/>
                <a:cs typeface="Times New Roman" pitchFamily="18" charset="0"/>
              </a:rPr>
            </a:br>
            <a:r>
              <a:rPr lang="ru-RU" b="1" i="1" dirty="0" smtClean="0">
                <a:solidFill>
                  <a:srgbClr val="FF0000"/>
                </a:solidFill>
                <a:latin typeface="Times New Roman" pitchFamily="18" charset="0"/>
                <a:cs typeface="Times New Roman" pitchFamily="18" charset="0"/>
              </a:rPr>
              <a:t>12. Экосистемы</a:t>
            </a:r>
          </a:p>
          <a:p>
            <a:endParaRPr lang="ru-RU"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Зимний Байкал">
            <a:hlinkClick r:id="rId2"/>
          </p:cNvPr>
          <p:cNvPicPr>
            <a:picLocks noChangeAspect="1" noChangeArrowheads="1"/>
          </p:cNvPicPr>
          <p:nvPr/>
        </p:nvPicPr>
        <p:blipFill>
          <a:blip r:embed="rId3" cstate="print"/>
          <a:srcRect/>
          <a:stretch>
            <a:fillRect/>
          </a:stretch>
        </p:blipFill>
        <p:spPr bwMode="auto">
          <a:xfrm>
            <a:off x="0" y="-4763"/>
            <a:ext cx="10260013" cy="6867526"/>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b="1" i="1" dirty="0" smtClean="0">
                <a:latin typeface="Times New Roman" pitchFamily="18" charset="0"/>
                <a:cs typeface="Times New Roman" pitchFamily="18" charset="0"/>
              </a:rPr>
              <a:t>Изменения Земли</a:t>
            </a:r>
            <a:endParaRPr lang="ru-RU" b="1" i="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7500" lnSpcReduction="20000"/>
          </a:bodyPr>
          <a:lstStyle/>
          <a:p>
            <a:pPr>
              <a:buNone/>
            </a:pPr>
            <a:r>
              <a:rPr lang="ru-RU" i="1" dirty="0" smtClean="0"/>
              <a:t>    С середины 1800 - ого года средняя мировая температура повысилась примерно на 0,6 градуса по Цельсию, что неминуемо сказалось на всей планете. Так, например, в течение ХХ века:</a:t>
            </a:r>
            <a:endParaRPr lang="ru-RU" dirty="0" smtClean="0"/>
          </a:p>
          <a:p>
            <a:pPr>
              <a:buNone/>
            </a:pPr>
            <a:r>
              <a:rPr lang="ru-RU" i="1" dirty="0" smtClean="0"/>
              <a:t>   • средний уровень Мирового океана повысился на 10-20 см,</a:t>
            </a:r>
            <a:endParaRPr lang="ru-RU" dirty="0" smtClean="0"/>
          </a:p>
          <a:p>
            <a:pPr>
              <a:buNone/>
            </a:pPr>
            <a:r>
              <a:rPr lang="ru-RU" i="1" dirty="0" smtClean="0"/>
              <a:t>   • общий объем ледников в Швейцарии сократился на 2/3,</a:t>
            </a:r>
            <a:endParaRPr lang="ru-RU" dirty="0" smtClean="0"/>
          </a:p>
          <a:p>
            <a:pPr>
              <a:buNone/>
            </a:pPr>
            <a:r>
              <a:rPr lang="ru-RU" i="1" dirty="0" smtClean="0"/>
              <a:t>   • толщина арктических льдов в конце лета и в начале осени сокращалась примерно на 40%, и гора Кения (Африка) потеряла 92% ледяной массы, а гора Килиманджаро (Африка) 82%.</a:t>
            </a:r>
            <a:endParaRPr lang="ru-RU" dirty="0" smtClean="0"/>
          </a:p>
          <a:p>
            <a:pPr>
              <a:buNone/>
            </a:pPr>
            <a:r>
              <a:rPr lang="ru-RU" i="1" dirty="0" smtClean="0"/>
              <a:t> </a:t>
            </a:r>
            <a:endParaRPr lang="ru-RU" dirty="0" smtClean="0"/>
          </a:p>
          <a:p>
            <a:endParaRPr lang="ru-RU"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900igr.net/datai/geografija/Pustyni-Rossii/0004-003-Prirodnye-uslovija.png">
            <a:hlinkClick r:id="rId2"/>
          </p:cNvPr>
          <p:cNvPicPr>
            <a:picLocks noChangeAspect="1" noChangeArrowheads="1"/>
          </p:cNvPicPr>
          <p:nvPr/>
        </p:nvPicPr>
        <p:blipFill>
          <a:blip r:embed="rId3" cstate="print"/>
          <a:srcRect/>
          <a:stretch>
            <a:fillRect/>
          </a:stretch>
        </p:blipFill>
        <p:spPr bwMode="auto">
          <a:xfrm>
            <a:off x="-96795" y="0"/>
            <a:ext cx="9349315" cy="6857999"/>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b="1" i="1" dirty="0" smtClean="0">
                <a:solidFill>
                  <a:schemeClr val="bg1"/>
                </a:solidFill>
                <a:latin typeface="Times New Roman" pitchFamily="18" charset="0"/>
                <a:cs typeface="Times New Roman" pitchFamily="18" charset="0"/>
              </a:rPr>
              <a:t>Изменения Земли</a:t>
            </a:r>
            <a:endParaRPr lang="ru-RU" dirty="0">
              <a:solidFill>
                <a:schemeClr val="bg1"/>
              </a:solidFill>
            </a:endParaRPr>
          </a:p>
        </p:txBody>
      </p:sp>
      <p:sp>
        <p:nvSpPr>
          <p:cNvPr id="3" name="Содержимое 2"/>
          <p:cNvSpPr>
            <a:spLocks noGrp="1"/>
          </p:cNvSpPr>
          <p:nvPr>
            <p:ph idx="1"/>
          </p:nvPr>
        </p:nvSpPr>
        <p:spPr>
          <a:xfrm>
            <a:off x="0" y="1600200"/>
            <a:ext cx="9144000" cy="5257800"/>
          </a:xfrm>
        </p:spPr>
        <p:txBody>
          <a:bodyPr>
            <a:normAutofit fontScale="77500" lnSpcReduction="20000"/>
          </a:bodyPr>
          <a:lstStyle/>
          <a:p>
            <a:r>
              <a:rPr lang="ru-RU" i="1" dirty="0" smtClean="0">
                <a:solidFill>
                  <a:schemeClr val="bg1"/>
                </a:solidFill>
              </a:rPr>
              <a:t>За последние 40 лет было использовано столько минерального сырья, сколько за всю предыдущую историю человечества. За последние 100 лет из земных недр было извлечено 137 млрд. тонн угля, 47 млрд. тонн нефти, 20 трлн. куб. метров газа. За этот период человечество увеличило свои энергетические ресурсы в 1000 раз. С 1950 – 1955г. потребление всех энергоресурсов в мире увеличилось в 3 раза, нефтепродуктов – в 6 раз, электроэнергии – в 8 раз. Если человечество сделает ставку только на экономический рост, то уже к 2032 году рост потребления органического топлива приведет к тому, что объем выброса углекислого газа в атмосферу достигнет 16 млрд. тонн в год, если же приоритетом станет </a:t>
            </a:r>
            <a:r>
              <a:rPr lang="ru-RU" b="1" i="1" dirty="0" smtClean="0">
                <a:solidFill>
                  <a:schemeClr val="bg1"/>
                </a:solidFill>
              </a:rPr>
              <a:t>обеспечение устойчивого развития</a:t>
            </a:r>
            <a:r>
              <a:rPr lang="ru-RU" i="1" dirty="0" smtClean="0">
                <a:solidFill>
                  <a:schemeClr val="bg1"/>
                </a:solidFill>
              </a:rPr>
              <a:t>, то активные шаги по внедрению энергосберегающих технологий позволят к 2032 году снизить этот показатель вдвое, до 8 млрд. тонн.</a:t>
            </a:r>
            <a:endParaRPr lang="ru-RU" dirty="0" smtClean="0">
              <a:solidFill>
                <a:schemeClr val="bg1"/>
              </a:solidFill>
            </a:endParaRPr>
          </a:p>
          <a:p>
            <a:endParaRPr lang="ru-RU" dirty="0">
              <a:solidFill>
                <a:schemeClr val="bg1"/>
              </a:solidFill>
            </a:endParaRP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agpravda.ru/images/materials/full_3iresize1.jpg">
            <a:hlinkClick r:id="rId2"/>
          </p:cNvPr>
          <p:cNvPicPr>
            <a:picLocks noChangeAspect="1" noChangeArrowheads="1"/>
          </p:cNvPicPr>
          <p:nvPr/>
        </p:nvPicPr>
        <p:blipFill>
          <a:blip r:embed="rId3" cstate="print"/>
          <a:srcRect/>
          <a:stretch>
            <a:fillRect/>
          </a:stretch>
        </p:blipFill>
        <p:spPr bwMode="auto">
          <a:xfrm>
            <a:off x="1042988" y="38100"/>
            <a:ext cx="7678737" cy="6846888"/>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sz="5400" b="1" i="1" dirty="0" smtClean="0">
                <a:latin typeface="Times New Roman" pitchFamily="18" charset="0"/>
                <a:cs typeface="Times New Roman" pitchFamily="18" charset="0"/>
              </a:rPr>
              <a:t>«Рио+20»</a:t>
            </a:r>
            <a:endParaRPr lang="ru-RU" sz="54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b="1" i="1" dirty="0" smtClean="0">
                <a:solidFill>
                  <a:schemeClr val="tx2">
                    <a:lumMod val="75000"/>
                  </a:schemeClr>
                </a:solidFill>
                <a:latin typeface="Times New Roman" pitchFamily="18" charset="0"/>
                <a:cs typeface="Times New Roman" pitchFamily="18" charset="0"/>
              </a:rPr>
              <a:t>Устойчивое  развитие - </a:t>
            </a:r>
            <a:r>
              <a:rPr lang="ru-RU" b="1" i="1" dirty="0" err="1" smtClean="0">
                <a:solidFill>
                  <a:schemeClr val="tx2">
                    <a:lumMod val="75000"/>
                  </a:schemeClr>
                </a:solidFill>
                <a:latin typeface="Times New Roman" pitchFamily="18" charset="0"/>
                <a:cs typeface="Times New Roman" pitchFamily="18" charset="0"/>
              </a:rPr>
              <a:t>развитие</a:t>
            </a:r>
            <a:r>
              <a:rPr lang="ru-RU" b="1" i="1" dirty="0" smtClean="0">
                <a:solidFill>
                  <a:schemeClr val="tx2">
                    <a:lumMod val="75000"/>
                  </a:schemeClr>
                </a:solidFill>
                <a:latin typeface="Times New Roman" pitchFamily="18" charset="0"/>
                <a:cs typeface="Times New Roman" pitchFamily="18" charset="0"/>
              </a:rPr>
              <a:t> «продолжающееся» («</a:t>
            </a:r>
            <a:r>
              <a:rPr lang="ru-RU" b="1" i="1" dirty="0" err="1" smtClean="0">
                <a:solidFill>
                  <a:schemeClr val="tx2">
                    <a:lumMod val="75000"/>
                  </a:schemeClr>
                </a:solidFill>
                <a:latin typeface="Times New Roman" pitchFamily="18" charset="0"/>
                <a:cs typeface="Times New Roman" pitchFamily="18" charset="0"/>
              </a:rPr>
              <a:t>самодостаточное</a:t>
            </a:r>
            <a:r>
              <a:rPr lang="ru-RU" b="1" i="1" dirty="0" smtClean="0">
                <a:solidFill>
                  <a:schemeClr val="tx2">
                    <a:lumMod val="75000"/>
                  </a:schemeClr>
                </a:solidFill>
                <a:latin typeface="Times New Roman" pitchFamily="18" charset="0"/>
                <a:cs typeface="Times New Roman" pitchFamily="18" charset="0"/>
              </a:rPr>
              <a:t>»), то есть такое, которое не противоречит дальнейшему существованию человечества и развитию его в прежнем направлении</a:t>
            </a:r>
            <a:r>
              <a:rPr lang="ru-RU" b="1" i="1" dirty="0" smtClean="0">
                <a:solidFill>
                  <a:schemeClr val="tx2">
                    <a:lumMod val="75000"/>
                  </a:schemeClr>
                </a:solidFill>
              </a:rPr>
              <a:t>.</a:t>
            </a:r>
            <a:endParaRPr lang="ru-RU" dirty="0">
              <a:solidFill>
                <a:schemeClr val="tx2">
                  <a:lumMod val="75000"/>
                </a:schemeClr>
              </a:solidFill>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0.liveinternet.ru/images/attach/c/2/65/97/65097373_0a08a44d9d9e4cc4d3c00a072104325b.jpg">
            <a:hlinkClick r:id="rId2"/>
          </p:cNvPr>
          <p:cNvPicPr>
            <a:picLocks noChangeAspect="1" noChangeArrowheads="1"/>
          </p:cNvPicPr>
          <p:nvPr/>
        </p:nvPicPr>
        <p:blipFill>
          <a:blip r:embed="rId3" cstate="print"/>
          <a:srcRect/>
          <a:stretch>
            <a:fillRect/>
          </a:stretch>
        </p:blipFill>
        <p:spPr bwMode="auto">
          <a:xfrm>
            <a:off x="-36314" y="0"/>
            <a:ext cx="9288834"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b="1" i="1" dirty="0" smtClean="0">
                <a:solidFill>
                  <a:schemeClr val="bg1">
                    <a:lumMod val="95000"/>
                  </a:schemeClr>
                </a:solidFill>
                <a:latin typeface="Times New Roman" pitchFamily="18" charset="0"/>
                <a:cs typeface="Times New Roman" pitchFamily="18" charset="0"/>
              </a:rPr>
              <a:t>Каково будущее России?</a:t>
            </a:r>
            <a:endParaRPr lang="ru-RU" i="1" dirty="0">
              <a:solidFill>
                <a:schemeClr val="bg1">
                  <a:lumMod val="95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a:bodyPr>
          <a:lstStyle/>
          <a:p>
            <a:r>
              <a:rPr lang="ru-RU" b="1" i="1" dirty="0" smtClean="0">
                <a:solidFill>
                  <a:schemeClr val="bg1">
                    <a:lumMod val="95000"/>
                  </a:schemeClr>
                </a:solidFill>
                <a:latin typeface="Times New Roman" pitchFamily="18" charset="0"/>
                <a:cs typeface="Times New Roman" pitchFamily="18" charset="0"/>
              </a:rPr>
              <a:t>- Есть ли смысл России изменять свой путь развития? </a:t>
            </a:r>
          </a:p>
          <a:p>
            <a:r>
              <a:rPr lang="ru-RU" b="1" i="1" dirty="0" smtClean="0">
                <a:solidFill>
                  <a:schemeClr val="bg1">
                    <a:lumMod val="95000"/>
                  </a:schemeClr>
                </a:solidFill>
                <a:latin typeface="Times New Roman" pitchFamily="18" charset="0"/>
                <a:cs typeface="Times New Roman" pitchFamily="18" charset="0"/>
              </a:rPr>
              <a:t>- Ведь наша страна первая по площади, мы лидеры по запасам многих природных ресурсов. Их может хватить еще на многие десятилетия.</a:t>
            </a:r>
          </a:p>
          <a:p>
            <a:r>
              <a:rPr lang="ru-RU" b="1" i="1" dirty="0" smtClean="0">
                <a:solidFill>
                  <a:schemeClr val="bg1">
                    <a:lumMod val="95000"/>
                  </a:schemeClr>
                </a:solidFill>
                <a:latin typeface="Times New Roman" pitchFamily="18" charset="0"/>
                <a:cs typeface="Times New Roman" pitchFamily="18" charset="0"/>
              </a:rPr>
              <a:t>- И почему наша страна должна отвечать за все страны мира и тратить средства на решение экологических проблем?</a:t>
            </a:r>
          </a:p>
          <a:p>
            <a:endParaRPr lang="ru-RU" b="1" dirty="0">
              <a:solidFill>
                <a:schemeClr val="bg1">
                  <a:lumMod val="95000"/>
                </a:schemeClr>
              </a:solidFill>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n-b.narod.ru/2006-Koj/Gals/Qz/051-087.jpg">
            <a:hlinkClick r:id="rId2"/>
          </p:cNvPr>
          <p:cNvPicPr>
            <a:picLocks noChangeAspect="1" noChangeArrowheads="1"/>
          </p:cNvPicPr>
          <p:nvPr/>
        </p:nvPicPr>
        <p:blipFill>
          <a:blip r:embed="rId3" cstate="print"/>
          <a:srcRect/>
          <a:stretch>
            <a:fillRect/>
          </a:stretch>
        </p:blipFill>
        <p:spPr bwMode="auto">
          <a:xfrm>
            <a:off x="-37258" y="-27384"/>
            <a:ext cx="9217770" cy="6912495"/>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b="1" i="1" dirty="0" smtClean="0">
                <a:solidFill>
                  <a:schemeClr val="bg1">
                    <a:lumMod val="95000"/>
                  </a:schemeClr>
                </a:solidFill>
                <a:latin typeface="Times New Roman" pitchFamily="18" charset="0"/>
                <a:cs typeface="Times New Roman" pitchFamily="18" charset="0"/>
              </a:rPr>
              <a:t>Культура России</a:t>
            </a:r>
            <a:endParaRPr lang="ru-RU" b="1" i="1" dirty="0">
              <a:solidFill>
                <a:schemeClr val="bg1">
                  <a:lumMod val="95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i="1" dirty="0" smtClean="0">
                <a:solidFill>
                  <a:schemeClr val="bg1">
                    <a:lumMod val="95000"/>
                  </a:schemeClr>
                </a:solidFill>
              </a:rPr>
              <a:t>Культура (лат. </a:t>
            </a:r>
            <a:r>
              <a:rPr lang="ru-RU" i="1" dirty="0" err="1" smtClean="0">
                <a:solidFill>
                  <a:schemeClr val="bg1">
                    <a:lumMod val="95000"/>
                  </a:schemeClr>
                </a:solidFill>
              </a:rPr>
              <a:t>cultura</a:t>
            </a:r>
            <a:r>
              <a:rPr lang="ru-RU" i="1" dirty="0" smtClean="0">
                <a:solidFill>
                  <a:schemeClr val="bg1">
                    <a:lumMod val="95000"/>
                  </a:schemeClr>
                </a:solidFill>
              </a:rPr>
              <a:t> — возделывание, воспитание, образование) — система исторически развивающихся </a:t>
            </a:r>
            <a:r>
              <a:rPr lang="ru-RU" i="1" dirty="0" err="1" smtClean="0">
                <a:solidFill>
                  <a:schemeClr val="bg1">
                    <a:lumMod val="95000"/>
                  </a:schemeClr>
                </a:solidFill>
              </a:rPr>
              <a:t>надбиологических</a:t>
            </a:r>
            <a:r>
              <a:rPr lang="ru-RU" i="1" dirty="0" smtClean="0">
                <a:solidFill>
                  <a:schemeClr val="bg1">
                    <a:lumMod val="95000"/>
                  </a:schemeClr>
                </a:solidFill>
              </a:rPr>
              <a:t> программ человеческой деятельности, поведения и общения, выступающих условием воспроизводства и изменения социальной жизни во всех ее основных проявлениях.</a:t>
            </a:r>
            <a:endParaRPr lang="ru-RU" dirty="0">
              <a:solidFill>
                <a:schemeClr val="bg1">
                  <a:lumMod val="95000"/>
                </a:schemeClr>
              </a:solidFill>
            </a:endParaRP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491</Words>
  <Application>Microsoft Office PowerPoint</Application>
  <PresentationFormat>Экран (4:3)</PresentationFormat>
  <Paragraphs>33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Экология и культура - будущее России  </vt:lpstr>
      <vt:lpstr>Цель</vt:lpstr>
      <vt:lpstr>Слайд 3</vt:lpstr>
      <vt:lpstr>Проблемы человека с окружающей средой </vt:lpstr>
      <vt:lpstr>Изменения Земли</vt:lpstr>
      <vt:lpstr>Изменения Земли</vt:lpstr>
      <vt:lpstr>«Рио+20»</vt:lpstr>
      <vt:lpstr>Каково будущее России?</vt:lpstr>
      <vt:lpstr>Культура России</vt:lpstr>
      <vt:lpstr>«Хартия Земли» </vt:lpstr>
      <vt:lpstr>Решение проблем</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Экология и культура - будущее России</dc:title>
  <dc:creator>Лилия Пыко</dc:creator>
  <cp:lastModifiedBy>Лилия Пыко</cp:lastModifiedBy>
  <cp:revision>8</cp:revision>
  <dcterms:modified xsi:type="dcterms:W3CDTF">2023-01-11T07:07:36Z</dcterms:modified>
</cp:coreProperties>
</file>