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1"/>
  </p:notesMasterIdLst>
  <p:handoutMasterIdLst>
    <p:handoutMasterId r:id="rId22"/>
  </p:handoutMasterIdLst>
  <p:sldIdLst>
    <p:sldId id="256" r:id="rId2"/>
    <p:sldId id="261" r:id="rId3"/>
    <p:sldId id="270" r:id="rId4"/>
    <p:sldId id="265" r:id="rId5"/>
    <p:sldId id="269" r:id="rId6"/>
    <p:sldId id="271" r:id="rId7"/>
    <p:sldId id="279" r:id="rId8"/>
    <p:sldId id="282" r:id="rId9"/>
    <p:sldId id="280" r:id="rId10"/>
    <p:sldId id="283" r:id="rId11"/>
    <p:sldId id="285" r:id="rId12"/>
    <p:sldId id="284" r:id="rId13"/>
    <p:sldId id="286" r:id="rId14"/>
    <p:sldId id="287" r:id="rId15"/>
    <p:sldId id="288" r:id="rId16"/>
    <p:sldId id="289" r:id="rId17"/>
    <p:sldId id="292" r:id="rId18"/>
    <p:sldId id="290" r:id="rId19"/>
    <p:sldId id="291"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79" d="100"/>
          <a:sy n="79" d="100"/>
        </p:scale>
        <p:origin x="-154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94"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CDF485-DAB2-481B-8026-7ACD09A19C5F}"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ru-RU"/>
        </a:p>
      </dgm:t>
    </dgm:pt>
    <dgm:pt modelId="{57D71CB5-93DB-4F43-8306-499BEB133C38}">
      <dgm:prSet phldrT="[Текст]"/>
      <dgm:spPr>
        <a:solidFill>
          <a:srgbClr val="EFEB35"/>
        </a:solidFill>
      </dgm:spPr>
      <dgm:t>
        <a:bodyPr/>
        <a:lstStyle/>
        <a:p>
          <a:r>
            <a:rPr lang="ru-RU" dirty="0" smtClean="0">
              <a:solidFill>
                <a:schemeClr val="tx1"/>
              </a:solidFill>
              <a:latin typeface="Times New Roman" pitchFamily="18" charset="0"/>
              <a:cs typeface="Times New Roman" pitchFamily="18" charset="0"/>
            </a:rPr>
            <a:t>Функциональная грамотность</a:t>
          </a:r>
          <a:endParaRPr lang="ru-RU" dirty="0">
            <a:solidFill>
              <a:schemeClr val="tx1"/>
            </a:solidFill>
            <a:latin typeface="Times New Roman" pitchFamily="18" charset="0"/>
            <a:cs typeface="Times New Roman" pitchFamily="18" charset="0"/>
          </a:endParaRPr>
        </a:p>
      </dgm:t>
    </dgm:pt>
    <dgm:pt modelId="{0F19EBDD-D97F-4860-95E8-52EB97A40FE1}" type="parTrans" cxnId="{81BAB32C-46C0-458C-9AA0-EFFDB910A83F}">
      <dgm:prSet/>
      <dgm:spPr/>
      <dgm:t>
        <a:bodyPr/>
        <a:lstStyle/>
        <a:p>
          <a:endParaRPr lang="ru-RU"/>
        </a:p>
      </dgm:t>
    </dgm:pt>
    <dgm:pt modelId="{16425864-CAD9-4FC6-A475-9B48D746974C}" type="sibTrans" cxnId="{81BAB32C-46C0-458C-9AA0-EFFDB910A83F}">
      <dgm:prSet/>
      <dgm:spPr/>
      <dgm:t>
        <a:bodyPr/>
        <a:lstStyle/>
        <a:p>
          <a:endParaRPr lang="ru-RU"/>
        </a:p>
      </dgm:t>
    </dgm:pt>
    <dgm:pt modelId="{05635867-066B-4680-8B21-F6F5AB053818}">
      <dgm:prSet phldrT="[Текст]" custT="1"/>
      <dgm:spPr>
        <a:solidFill>
          <a:schemeClr val="accent2">
            <a:lumMod val="75000"/>
          </a:schemeClr>
        </a:solidFill>
      </dgm:spPr>
      <dgm:t>
        <a:bodyPr/>
        <a:lstStyle/>
        <a:p>
          <a:r>
            <a:rPr lang="ru-RU" sz="1800" dirty="0" smtClean="0">
              <a:solidFill>
                <a:schemeClr val="tx1"/>
              </a:solidFill>
              <a:latin typeface="Times New Roman" pitchFamily="18" charset="0"/>
              <a:cs typeface="Times New Roman" pitchFamily="18" charset="0"/>
            </a:rPr>
            <a:t>Математическая грамотность</a:t>
          </a:r>
          <a:endParaRPr lang="ru-RU" sz="1800" dirty="0">
            <a:solidFill>
              <a:schemeClr val="tx1"/>
            </a:solidFill>
            <a:latin typeface="Times New Roman" pitchFamily="18" charset="0"/>
            <a:cs typeface="Times New Roman" pitchFamily="18" charset="0"/>
          </a:endParaRPr>
        </a:p>
      </dgm:t>
    </dgm:pt>
    <dgm:pt modelId="{538F0A7F-109A-46DD-B498-7E194479A966}" type="parTrans" cxnId="{EC070FE3-87C6-4ECD-BF02-086CE5509BC4}">
      <dgm:prSet/>
      <dgm:spPr/>
      <dgm:t>
        <a:bodyPr/>
        <a:lstStyle/>
        <a:p>
          <a:endParaRPr lang="ru-RU" dirty="0"/>
        </a:p>
      </dgm:t>
    </dgm:pt>
    <dgm:pt modelId="{C4EC14A6-C59E-4053-958E-86A69F218F60}" type="sibTrans" cxnId="{EC070FE3-87C6-4ECD-BF02-086CE5509BC4}">
      <dgm:prSet/>
      <dgm:spPr/>
      <dgm:t>
        <a:bodyPr/>
        <a:lstStyle/>
        <a:p>
          <a:endParaRPr lang="ru-RU"/>
        </a:p>
      </dgm:t>
    </dgm:pt>
    <dgm:pt modelId="{2F652993-6757-4618-BB6D-AB604B9CC2CF}">
      <dgm:prSet phldrT="[Текст]" custT="1"/>
      <dgm:spPr>
        <a:solidFill>
          <a:schemeClr val="accent2">
            <a:lumMod val="75000"/>
          </a:schemeClr>
        </a:solidFill>
      </dgm:spPr>
      <dgm:t>
        <a:bodyPr/>
        <a:lstStyle/>
        <a:p>
          <a:r>
            <a:rPr lang="ru-RU" sz="1800" dirty="0" smtClean="0">
              <a:solidFill>
                <a:schemeClr val="tx1"/>
              </a:solidFill>
              <a:latin typeface="Times New Roman" pitchFamily="18" charset="0"/>
              <a:cs typeface="Times New Roman" pitchFamily="18" charset="0"/>
            </a:rPr>
            <a:t>Финансовая грамотность</a:t>
          </a:r>
          <a:endParaRPr lang="ru-RU" sz="1800" dirty="0">
            <a:solidFill>
              <a:schemeClr val="tx1"/>
            </a:solidFill>
            <a:latin typeface="Times New Roman" pitchFamily="18" charset="0"/>
            <a:cs typeface="Times New Roman" pitchFamily="18" charset="0"/>
          </a:endParaRPr>
        </a:p>
      </dgm:t>
    </dgm:pt>
    <dgm:pt modelId="{C5A1D821-91C5-4A2D-87FE-5938B57A6EFE}" type="parTrans" cxnId="{3C07747E-6206-48DB-84A1-24473073A4DE}">
      <dgm:prSet/>
      <dgm:spPr/>
      <dgm:t>
        <a:bodyPr/>
        <a:lstStyle/>
        <a:p>
          <a:endParaRPr lang="ru-RU" dirty="0"/>
        </a:p>
      </dgm:t>
    </dgm:pt>
    <dgm:pt modelId="{F1B40C36-783F-4650-9145-9B9868CF3B87}" type="sibTrans" cxnId="{3C07747E-6206-48DB-84A1-24473073A4DE}">
      <dgm:prSet/>
      <dgm:spPr/>
      <dgm:t>
        <a:bodyPr/>
        <a:lstStyle/>
        <a:p>
          <a:endParaRPr lang="ru-RU"/>
        </a:p>
      </dgm:t>
    </dgm:pt>
    <dgm:pt modelId="{7DE4EFF6-F168-4D2F-9553-5312F34610A7}">
      <dgm:prSet phldrT="[Текст]" custT="1"/>
      <dgm:spPr>
        <a:solidFill>
          <a:schemeClr val="accent2">
            <a:lumMod val="75000"/>
          </a:schemeClr>
        </a:solidFill>
      </dgm:spPr>
      <dgm:t>
        <a:bodyPr/>
        <a:lstStyle/>
        <a:p>
          <a:r>
            <a:rPr lang="ru-RU" sz="1800" smtClean="0">
              <a:solidFill>
                <a:schemeClr val="tx1"/>
              </a:solidFill>
              <a:latin typeface="Times New Roman" pitchFamily="18" charset="0"/>
              <a:cs typeface="Times New Roman" pitchFamily="18" charset="0"/>
            </a:rPr>
            <a:t>Естественнонаучная </a:t>
          </a:r>
          <a:r>
            <a:rPr lang="ru-RU" sz="1800" dirty="0" smtClean="0">
              <a:solidFill>
                <a:schemeClr val="tx1"/>
              </a:solidFill>
              <a:latin typeface="Times New Roman" pitchFamily="18" charset="0"/>
              <a:cs typeface="Times New Roman" pitchFamily="18" charset="0"/>
            </a:rPr>
            <a:t>грамотность</a:t>
          </a:r>
          <a:endParaRPr lang="ru-RU" sz="1800" dirty="0">
            <a:solidFill>
              <a:schemeClr val="tx1"/>
            </a:solidFill>
            <a:latin typeface="Times New Roman" pitchFamily="18" charset="0"/>
            <a:cs typeface="Times New Roman" pitchFamily="18" charset="0"/>
          </a:endParaRPr>
        </a:p>
      </dgm:t>
    </dgm:pt>
    <dgm:pt modelId="{25BA1310-69F4-42AB-BAEE-E94CADBBB3A7}" type="parTrans" cxnId="{B7FDA751-02AA-46DB-91B6-94027ED97100}">
      <dgm:prSet/>
      <dgm:spPr/>
      <dgm:t>
        <a:bodyPr/>
        <a:lstStyle/>
        <a:p>
          <a:endParaRPr lang="ru-RU" dirty="0"/>
        </a:p>
      </dgm:t>
    </dgm:pt>
    <dgm:pt modelId="{42995AD1-8F8B-4450-9462-1FE268ABAABF}" type="sibTrans" cxnId="{B7FDA751-02AA-46DB-91B6-94027ED97100}">
      <dgm:prSet/>
      <dgm:spPr/>
      <dgm:t>
        <a:bodyPr/>
        <a:lstStyle/>
        <a:p>
          <a:endParaRPr lang="ru-RU"/>
        </a:p>
      </dgm:t>
    </dgm:pt>
    <dgm:pt modelId="{5D51DF17-4424-4F87-B659-667C7F928BB2}">
      <dgm:prSet phldrT="[Текст]" custT="1"/>
      <dgm:spPr>
        <a:solidFill>
          <a:schemeClr val="accent2">
            <a:lumMod val="75000"/>
          </a:schemeClr>
        </a:solidFill>
      </dgm:spPr>
      <dgm:t>
        <a:bodyPr/>
        <a:lstStyle/>
        <a:p>
          <a:r>
            <a:rPr lang="ru-RU" sz="1800" dirty="0" smtClean="0">
              <a:solidFill>
                <a:schemeClr val="tx1"/>
              </a:solidFill>
              <a:latin typeface="Times New Roman" pitchFamily="18" charset="0"/>
              <a:cs typeface="Times New Roman" pitchFamily="18" charset="0"/>
            </a:rPr>
            <a:t>Читательская грамотность</a:t>
          </a:r>
          <a:endParaRPr lang="ru-RU" sz="1800" dirty="0">
            <a:solidFill>
              <a:schemeClr val="tx1"/>
            </a:solidFill>
            <a:latin typeface="Times New Roman" pitchFamily="18" charset="0"/>
            <a:cs typeface="Times New Roman" pitchFamily="18" charset="0"/>
          </a:endParaRPr>
        </a:p>
      </dgm:t>
    </dgm:pt>
    <dgm:pt modelId="{F669A1C5-30CD-4804-9FAF-CD56589CDC63}" type="parTrans" cxnId="{1F247E48-FA0B-4FA1-BEB0-F19A6DE32C9B}">
      <dgm:prSet/>
      <dgm:spPr/>
      <dgm:t>
        <a:bodyPr/>
        <a:lstStyle/>
        <a:p>
          <a:endParaRPr lang="ru-RU" dirty="0"/>
        </a:p>
      </dgm:t>
    </dgm:pt>
    <dgm:pt modelId="{76F1A2FC-BD03-437E-9A40-7CA671E59378}" type="sibTrans" cxnId="{1F247E48-FA0B-4FA1-BEB0-F19A6DE32C9B}">
      <dgm:prSet/>
      <dgm:spPr/>
      <dgm:t>
        <a:bodyPr/>
        <a:lstStyle/>
        <a:p>
          <a:endParaRPr lang="ru-RU"/>
        </a:p>
      </dgm:t>
    </dgm:pt>
    <dgm:pt modelId="{BF46554A-7CA6-4B4C-BD0A-67289A98BB36}">
      <dgm:prSet custRadScaleRad="195004" custRadScaleInc="-26340"/>
      <dgm:spPr/>
      <dgm:t>
        <a:bodyPr/>
        <a:lstStyle/>
        <a:p>
          <a:endParaRPr lang="ru-RU" dirty="0"/>
        </a:p>
      </dgm:t>
    </dgm:pt>
    <dgm:pt modelId="{764BB2D1-2448-4B2D-8F1C-2A3C12FDE277}" type="sibTrans" cxnId="{407954AA-D38F-4122-BD87-B971A6BEAC67}">
      <dgm:prSet/>
      <dgm:spPr/>
      <dgm:t>
        <a:bodyPr/>
        <a:lstStyle/>
        <a:p>
          <a:endParaRPr lang="ru-RU"/>
        </a:p>
      </dgm:t>
    </dgm:pt>
    <dgm:pt modelId="{FDD524E0-A0BE-467D-9C58-E99177427E84}" type="parTrans" cxnId="{407954AA-D38F-4122-BD87-B971A6BEAC67}">
      <dgm:prSet/>
      <dgm:spPr/>
      <dgm:t>
        <a:bodyPr/>
        <a:lstStyle/>
        <a:p>
          <a:endParaRPr lang="ru-RU"/>
        </a:p>
      </dgm:t>
    </dgm:pt>
    <dgm:pt modelId="{2FB89440-2D13-4181-ACB4-1967D821716F}">
      <dgm:prSet phldrT="[Текст]" custScaleX="237096" custRadScaleRad="239570" custRadScaleInc="-24382"/>
      <dgm:spPr>
        <a:solidFill>
          <a:schemeClr val="accent2">
            <a:lumMod val="75000"/>
          </a:schemeClr>
        </a:solidFill>
      </dgm:spPr>
      <dgm:t>
        <a:bodyPr/>
        <a:lstStyle/>
        <a:p>
          <a:endParaRPr lang="ru-RU"/>
        </a:p>
      </dgm:t>
    </dgm:pt>
    <dgm:pt modelId="{E7173B7B-C1C3-4EE1-9E24-7DD2949E5C62}" type="parTrans" cxnId="{7FA31D60-9405-43D3-A08A-3718AF1663F0}">
      <dgm:prSet/>
      <dgm:spPr/>
      <dgm:t>
        <a:bodyPr/>
        <a:lstStyle/>
        <a:p>
          <a:endParaRPr lang="ru-RU"/>
        </a:p>
      </dgm:t>
    </dgm:pt>
    <dgm:pt modelId="{0BE02E86-F9A9-4514-BC05-90DEA0E4ED31}" type="sibTrans" cxnId="{7FA31D60-9405-43D3-A08A-3718AF1663F0}">
      <dgm:prSet/>
      <dgm:spPr/>
      <dgm:t>
        <a:bodyPr/>
        <a:lstStyle/>
        <a:p>
          <a:endParaRPr lang="ru-RU"/>
        </a:p>
      </dgm:t>
    </dgm:pt>
    <dgm:pt modelId="{2776F93A-7433-4204-A296-79E1DDA37509}">
      <dgm:prSet phldrT="[Текст]" custScaleX="237096" custRadScaleRad="239570" custRadScaleInc="-24382"/>
      <dgm:spPr>
        <a:solidFill>
          <a:schemeClr val="accent2">
            <a:lumMod val="75000"/>
          </a:schemeClr>
        </a:solidFill>
      </dgm:spPr>
      <dgm:t>
        <a:bodyPr/>
        <a:lstStyle/>
        <a:p>
          <a:endParaRPr lang="ru-RU"/>
        </a:p>
      </dgm:t>
    </dgm:pt>
    <dgm:pt modelId="{E5AE3875-B5E7-451F-B7D0-801FFB861FEC}" type="parTrans" cxnId="{2736C708-56A1-45D9-A9C7-27384B193D43}">
      <dgm:prSet/>
      <dgm:spPr/>
      <dgm:t>
        <a:bodyPr/>
        <a:lstStyle/>
        <a:p>
          <a:endParaRPr lang="ru-RU"/>
        </a:p>
      </dgm:t>
    </dgm:pt>
    <dgm:pt modelId="{1F4A4712-7470-4AAD-8DEA-CB9BC37D4BE2}" type="sibTrans" cxnId="{2736C708-56A1-45D9-A9C7-27384B193D43}">
      <dgm:prSet/>
      <dgm:spPr/>
      <dgm:t>
        <a:bodyPr/>
        <a:lstStyle/>
        <a:p>
          <a:endParaRPr lang="ru-RU"/>
        </a:p>
      </dgm:t>
    </dgm:pt>
    <dgm:pt modelId="{FC42D77E-445D-452C-B4C1-60BCB438E560}">
      <dgm:prSet phldrT="[Текст]" custScaleX="229880" custRadScaleRad="234979" custRadScaleInc="25300"/>
      <dgm:spPr>
        <a:solidFill>
          <a:schemeClr val="accent2">
            <a:lumMod val="75000"/>
          </a:schemeClr>
        </a:solidFill>
      </dgm:spPr>
      <dgm:t>
        <a:bodyPr/>
        <a:lstStyle/>
        <a:p>
          <a:endParaRPr lang="ru-RU"/>
        </a:p>
      </dgm:t>
    </dgm:pt>
    <dgm:pt modelId="{13CF3BD7-E265-459E-8FFD-222DDF27EF09}" type="parTrans" cxnId="{98E33AA2-735D-42F4-B089-2291CED1CCBA}">
      <dgm:prSet/>
      <dgm:spPr/>
      <dgm:t>
        <a:bodyPr/>
        <a:lstStyle/>
        <a:p>
          <a:endParaRPr lang="ru-RU"/>
        </a:p>
      </dgm:t>
    </dgm:pt>
    <dgm:pt modelId="{5E55541C-380A-43E6-BCD2-B6F9998DB308}" type="sibTrans" cxnId="{98E33AA2-735D-42F4-B089-2291CED1CCBA}">
      <dgm:prSet/>
      <dgm:spPr/>
      <dgm:t>
        <a:bodyPr/>
        <a:lstStyle/>
        <a:p>
          <a:endParaRPr lang="ru-RU"/>
        </a:p>
      </dgm:t>
    </dgm:pt>
    <dgm:pt modelId="{35D31AE1-51E3-404A-9422-8667E0F50BD7}">
      <dgm:prSet phldrT="[Текст]" custScaleX="229880" custRadScaleRad="234979" custRadScaleInc="25300"/>
      <dgm:spPr>
        <a:solidFill>
          <a:schemeClr val="accent2">
            <a:lumMod val="75000"/>
          </a:schemeClr>
        </a:solidFill>
      </dgm:spPr>
      <dgm:t>
        <a:bodyPr/>
        <a:lstStyle/>
        <a:p>
          <a:endParaRPr lang="ru-RU"/>
        </a:p>
      </dgm:t>
    </dgm:pt>
    <dgm:pt modelId="{BD67BE39-D509-4B1F-BFB6-92D73ECF513E}" type="parTrans" cxnId="{ED5C8F25-C6CE-478E-9484-84E155FF491D}">
      <dgm:prSet/>
      <dgm:spPr/>
      <dgm:t>
        <a:bodyPr/>
        <a:lstStyle/>
        <a:p>
          <a:endParaRPr lang="ru-RU"/>
        </a:p>
      </dgm:t>
    </dgm:pt>
    <dgm:pt modelId="{CF8DFA9D-28CB-4B18-B918-45823E12F026}" type="sibTrans" cxnId="{ED5C8F25-C6CE-478E-9484-84E155FF491D}">
      <dgm:prSet/>
      <dgm:spPr/>
      <dgm:t>
        <a:bodyPr/>
        <a:lstStyle/>
        <a:p>
          <a:endParaRPr lang="ru-RU"/>
        </a:p>
      </dgm:t>
    </dgm:pt>
    <dgm:pt modelId="{FE1B802C-2938-4901-BADD-BA2B87C1EE68}" type="pres">
      <dgm:prSet presAssocID="{81CDF485-DAB2-481B-8026-7ACD09A19C5F}" presName="cycle" presStyleCnt="0">
        <dgm:presLayoutVars>
          <dgm:chMax val="1"/>
          <dgm:dir/>
          <dgm:animLvl val="ctr"/>
          <dgm:resizeHandles val="exact"/>
        </dgm:presLayoutVars>
      </dgm:prSet>
      <dgm:spPr/>
      <dgm:t>
        <a:bodyPr/>
        <a:lstStyle/>
        <a:p>
          <a:endParaRPr lang="ru-RU"/>
        </a:p>
      </dgm:t>
    </dgm:pt>
    <dgm:pt modelId="{1958DC63-358B-4BC7-A972-71C102613163}" type="pres">
      <dgm:prSet presAssocID="{57D71CB5-93DB-4F43-8306-499BEB133C38}" presName="centerShape" presStyleLbl="node0" presStyleIdx="0" presStyleCnt="1" custScaleX="353564"/>
      <dgm:spPr/>
      <dgm:t>
        <a:bodyPr/>
        <a:lstStyle/>
        <a:p>
          <a:endParaRPr lang="ru-RU"/>
        </a:p>
      </dgm:t>
    </dgm:pt>
    <dgm:pt modelId="{1D9F11A0-15E8-4A00-9128-ED9B08196DED}" type="pres">
      <dgm:prSet presAssocID="{538F0A7F-109A-46DD-B498-7E194479A966}" presName="Name9" presStyleLbl="parChTrans1D2" presStyleIdx="0" presStyleCnt="4"/>
      <dgm:spPr/>
      <dgm:t>
        <a:bodyPr/>
        <a:lstStyle/>
        <a:p>
          <a:endParaRPr lang="ru-RU"/>
        </a:p>
      </dgm:t>
    </dgm:pt>
    <dgm:pt modelId="{67529820-5205-469D-881F-3BB1EAF47D30}" type="pres">
      <dgm:prSet presAssocID="{538F0A7F-109A-46DD-B498-7E194479A966}" presName="connTx" presStyleLbl="parChTrans1D2" presStyleIdx="0" presStyleCnt="4"/>
      <dgm:spPr/>
      <dgm:t>
        <a:bodyPr/>
        <a:lstStyle/>
        <a:p>
          <a:endParaRPr lang="ru-RU"/>
        </a:p>
      </dgm:t>
    </dgm:pt>
    <dgm:pt modelId="{9DB011D8-96EF-487A-BEC1-2A40D0D52FDA}" type="pres">
      <dgm:prSet presAssocID="{05635867-066B-4680-8B21-F6F5AB053818}" presName="node" presStyleLbl="node1" presStyleIdx="0" presStyleCnt="4" custScaleX="266977">
        <dgm:presLayoutVars>
          <dgm:bulletEnabled val="1"/>
        </dgm:presLayoutVars>
      </dgm:prSet>
      <dgm:spPr/>
      <dgm:t>
        <a:bodyPr/>
        <a:lstStyle/>
        <a:p>
          <a:endParaRPr lang="ru-RU"/>
        </a:p>
      </dgm:t>
    </dgm:pt>
    <dgm:pt modelId="{A39DBE75-3B62-478B-BC67-25D69CE92520}" type="pres">
      <dgm:prSet presAssocID="{C5A1D821-91C5-4A2D-87FE-5938B57A6EFE}" presName="Name9" presStyleLbl="parChTrans1D2" presStyleIdx="1" presStyleCnt="4"/>
      <dgm:spPr/>
      <dgm:t>
        <a:bodyPr/>
        <a:lstStyle/>
        <a:p>
          <a:endParaRPr lang="ru-RU"/>
        </a:p>
      </dgm:t>
    </dgm:pt>
    <dgm:pt modelId="{64753537-B637-4E88-9430-FEA6AE199844}" type="pres">
      <dgm:prSet presAssocID="{C5A1D821-91C5-4A2D-87FE-5938B57A6EFE}" presName="connTx" presStyleLbl="parChTrans1D2" presStyleIdx="1" presStyleCnt="4"/>
      <dgm:spPr/>
      <dgm:t>
        <a:bodyPr/>
        <a:lstStyle/>
        <a:p>
          <a:endParaRPr lang="ru-RU"/>
        </a:p>
      </dgm:t>
    </dgm:pt>
    <dgm:pt modelId="{368E5D72-1565-4F29-9811-B3FE28B8B8D6}" type="pres">
      <dgm:prSet presAssocID="{2F652993-6757-4618-BB6D-AB604B9CC2CF}" presName="node" presStyleLbl="node1" presStyleIdx="1" presStyleCnt="4" custScaleX="237096" custRadScaleRad="239570" custRadScaleInc="-24382">
        <dgm:presLayoutVars>
          <dgm:bulletEnabled val="1"/>
        </dgm:presLayoutVars>
      </dgm:prSet>
      <dgm:spPr/>
      <dgm:t>
        <a:bodyPr/>
        <a:lstStyle/>
        <a:p>
          <a:endParaRPr lang="ru-RU"/>
        </a:p>
      </dgm:t>
    </dgm:pt>
    <dgm:pt modelId="{7EF3FB42-0DFC-4469-9717-6834281250DB}" type="pres">
      <dgm:prSet presAssocID="{25BA1310-69F4-42AB-BAEE-E94CADBBB3A7}" presName="Name9" presStyleLbl="parChTrans1D2" presStyleIdx="2" presStyleCnt="4"/>
      <dgm:spPr/>
      <dgm:t>
        <a:bodyPr/>
        <a:lstStyle/>
        <a:p>
          <a:endParaRPr lang="ru-RU"/>
        </a:p>
      </dgm:t>
    </dgm:pt>
    <dgm:pt modelId="{30ECB845-EAE7-4A58-8217-F80901F8610E}" type="pres">
      <dgm:prSet presAssocID="{25BA1310-69F4-42AB-BAEE-E94CADBBB3A7}" presName="connTx" presStyleLbl="parChTrans1D2" presStyleIdx="2" presStyleCnt="4"/>
      <dgm:spPr/>
      <dgm:t>
        <a:bodyPr/>
        <a:lstStyle/>
        <a:p>
          <a:endParaRPr lang="ru-RU"/>
        </a:p>
      </dgm:t>
    </dgm:pt>
    <dgm:pt modelId="{BF68DA8F-2D94-4D65-AFAF-9AA944C32F6A}" type="pres">
      <dgm:prSet presAssocID="{7DE4EFF6-F168-4D2F-9553-5312F34610A7}" presName="node" presStyleLbl="node1" presStyleIdx="2" presStyleCnt="4" custScaleX="281324">
        <dgm:presLayoutVars>
          <dgm:bulletEnabled val="1"/>
        </dgm:presLayoutVars>
      </dgm:prSet>
      <dgm:spPr/>
      <dgm:t>
        <a:bodyPr/>
        <a:lstStyle/>
        <a:p>
          <a:endParaRPr lang="ru-RU"/>
        </a:p>
      </dgm:t>
    </dgm:pt>
    <dgm:pt modelId="{315DC7BD-A421-424F-91BB-7A0BE9E044BB}" type="pres">
      <dgm:prSet presAssocID="{F669A1C5-30CD-4804-9FAF-CD56589CDC63}" presName="Name9" presStyleLbl="parChTrans1D2" presStyleIdx="3" presStyleCnt="4"/>
      <dgm:spPr/>
      <dgm:t>
        <a:bodyPr/>
        <a:lstStyle/>
        <a:p>
          <a:endParaRPr lang="ru-RU"/>
        </a:p>
      </dgm:t>
    </dgm:pt>
    <dgm:pt modelId="{6DEE15B5-D6D4-41E7-9EC1-6E5A0DE8BDD0}" type="pres">
      <dgm:prSet presAssocID="{F669A1C5-30CD-4804-9FAF-CD56589CDC63}" presName="connTx" presStyleLbl="parChTrans1D2" presStyleIdx="3" presStyleCnt="4"/>
      <dgm:spPr/>
      <dgm:t>
        <a:bodyPr/>
        <a:lstStyle/>
        <a:p>
          <a:endParaRPr lang="ru-RU"/>
        </a:p>
      </dgm:t>
    </dgm:pt>
    <dgm:pt modelId="{59CCF1E0-DBD8-42F8-A1BB-BCF3AAF49432}" type="pres">
      <dgm:prSet presAssocID="{5D51DF17-4424-4F87-B659-667C7F928BB2}" presName="node" presStyleLbl="node1" presStyleIdx="3" presStyleCnt="4" custScaleX="229880" custRadScaleRad="222968" custRadScaleInc="36352">
        <dgm:presLayoutVars>
          <dgm:bulletEnabled val="1"/>
        </dgm:presLayoutVars>
      </dgm:prSet>
      <dgm:spPr/>
      <dgm:t>
        <a:bodyPr/>
        <a:lstStyle/>
        <a:p>
          <a:endParaRPr lang="ru-RU"/>
        </a:p>
      </dgm:t>
    </dgm:pt>
  </dgm:ptLst>
  <dgm:cxnLst>
    <dgm:cxn modelId="{7ED99799-8259-4332-8597-2D3CE0EA268A}" type="presOf" srcId="{05635867-066B-4680-8B21-F6F5AB053818}" destId="{9DB011D8-96EF-487A-BEC1-2A40D0D52FDA}" srcOrd="0" destOrd="0" presId="urn:microsoft.com/office/officeart/2005/8/layout/radial1"/>
    <dgm:cxn modelId="{C7D66F10-C084-423C-A185-BC1CF643B488}" type="presOf" srcId="{538F0A7F-109A-46DD-B498-7E194479A966}" destId="{67529820-5205-469D-881F-3BB1EAF47D30}" srcOrd="1" destOrd="0" presId="urn:microsoft.com/office/officeart/2005/8/layout/radial1"/>
    <dgm:cxn modelId="{98E33AA2-735D-42F4-B089-2291CED1CCBA}" srcId="{81CDF485-DAB2-481B-8026-7ACD09A19C5F}" destId="{FC42D77E-445D-452C-B4C1-60BCB438E560}" srcOrd="4" destOrd="0" parTransId="{13CF3BD7-E265-459E-8FFD-222DDF27EF09}" sibTransId="{5E55541C-380A-43E6-BCD2-B6F9998DB308}"/>
    <dgm:cxn modelId="{8BF74A60-A56D-49E7-B101-03B208F9C2AB}" type="presOf" srcId="{5D51DF17-4424-4F87-B659-667C7F928BB2}" destId="{59CCF1E0-DBD8-42F8-A1BB-BCF3AAF49432}" srcOrd="0" destOrd="0" presId="urn:microsoft.com/office/officeart/2005/8/layout/radial1"/>
    <dgm:cxn modelId="{78ECDBAE-245D-4522-92E0-C369CE08BEE9}" type="presOf" srcId="{C5A1D821-91C5-4A2D-87FE-5938B57A6EFE}" destId="{64753537-B637-4E88-9430-FEA6AE199844}" srcOrd="1" destOrd="0" presId="urn:microsoft.com/office/officeart/2005/8/layout/radial1"/>
    <dgm:cxn modelId="{0EC02AA8-BF87-42A8-8225-B6E104A7DDB4}" type="presOf" srcId="{81CDF485-DAB2-481B-8026-7ACD09A19C5F}" destId="{FE1B802C-2938-4901-BADD-BA2B87C1EE68}" srcOrd="0" destOrd="0" presId="urn:microsoft.com/office/officeart/2005/8/layout/radial1"/>
    <dgm:cxn modelId="{D495E863-E41E-433E-997F-9E0F0CD6CCD5}" type="presOf" srcId="{F669A1C5-30CD-4804-9FAF-CD56589CDC63}" destId="{6DEE15B5-D6D4-41E7-9EC1-6E5A0DE8BDD0}" srcOrd="1" destOrd="0" presId="urn:microsoft.com/office/officeart/2005/8/layout/radial1"/>
    <dgm:cxn modelId="{B7FDA751-02AA-46DB-91B6-94027ED97100}" srcId="{57D71CB5-93DB-4F43-8306-499BEB133C38}" destId="{7DE4EFF6-F168-4D2F-9553-5312F34610A7}" srcOrd="2" destOrd="0" parTransId="{25BA1310-69F4-42AB-BAEE-E94CADBBB3A7}" sibTransId="{42995AD1-8F8B-4450-9462-1FE268ABAABF}"/>
    <dgm:cxn modelId="{1BF93301-16F5-49E0-BACD-DEBC21457211}" type="presOf" srcId="{C5A1D821-91C5-4A2D-87FE-5938B57A6EFE}" destId="{A39DBE75-3B62-478B-BC67-25D69CE92520}" srcOrd="0" destOrd="0" presId="urn:microsoft.com/office/officeart/2005/8/layout/radial1"/>
    <dgm:cxn modelId="{EC070FE3-87C6-4ECD-BF02-086CE5509BC4}" srcId="{57D71CB5-93DB-4F43-8306-499BEB133C38}" destId="{05635867-066B-4680-8B21-F6F5AB053818}" srcOrd="0" destOrd="0" parTransId="{538F0A7F-109A-46DD-B498-7E194479A966}" sibTransId="{C4EC14A6-C59E-4053-958E-86A69F218F60}"/>
    <dgm:cxn modelId="{1F247E48-FA0B-4FA1-BEB0-F19A6DE32C9B}" srcId="{57D71CB5-93DB-4F43-8306-499BEB133C38}" destId="{5D51DF17-4424-4F87-B659-667C7F928BB2}" srcOrd="3" destOrd="0" parTransId="{F669A1C5-30CD-4804-9FAF-CD56589CDC63}" sibTransId="{76F1A2FC-BD03-437E-9A40-7CA671E59378}"/>
    <dgm:cxn modelId="{30BF5317-CD34-4DF8-B49D-860C017555D0}" type="presOf" srcId="{2F652993-6757-4618-BB6D-AB604B9CC2CF}" destId="{368E5D72-1565-4F29-9811-B3FE28B8B8D6}" srcOrd="0" destOrd="0" presId="urn:microsoft.com/office/officeart/2005/8/layout/radial1"/>
    <dgm:cxn modelId="{E7837AA3-8DD1-47F2-A8DD-0B6C915ADC06}" type="presOf" srcId="{25BA1310-69F4-42AB-BAEE-E94CADBBB3A7}" destId="{7EF3FB42-0DFC-4469-9717-6834281250DB}" srcOrd="0" destOrd="0" presId="urn:microsoft.com/office/officeart/2005/8/layout/radial1"/>
    <dgm:cxn modelId="{C98249D1-FFC4-4CE2-950D-F9B30FF8DF41}" type="presOf" srcId="{25BA1310-69F4-42AB-BAEE-E94CADBBB3A7}" destId="{30ECB845-EAE7-4A58-8217-F80901F8610E}" srcOrd="1" destOrd="0" presId="urn:microsoft.com/office/officeart/2005/8/layout/radial1"/>
    <dgm:cxn modelId="{7FA31D60-9405-43D3-A08A-3718AF1663F0}" srcId="{81CDF485-DAB2-481B-8026-7ACD09A19C5F}" destId="{2FB89440-2D13-4181-ACB4-1967D821716F}" srcOrd="2" destOrd="0" parTransId="{E7173B7B-C1C3-4EE1-9E24-7DD2949E5C62}" sibTransId="{0BE02E86-F9A9-4514-BC05-90DEA0E4ED31}"/>
    <dgm:cxn modelId="{1356F475-4F97-4173-8347-0EFD993C08C2}" type="presOf" srcId="{7DE4EFF6-F168-4D2F-9553-5312F34610A7}" destId="{BF68DA8F-2D94-4D65-AFAF-9AA944C32F6A}" srcOrd="0" destOrd="0" presId="urn:microsoft.com/office/officeart/2005/8/layout/radial1"/>
    <dgm:cxn modelId="{2736C708-56A1-45D9-A9C7-27384B193D43}" srcId="{81CDF485-DAB2-481B-8026-7ACD09A19C5F}" destId="{2776F93A-7433-4204-A296-79E1DDA37509}" srcOrd="3" destOrd="0" parTransId="{E5AE3875-B5E7-451F-B7D0-801FFB861FEC}" sibTransId="{1F4A4712-7470-4AAD-8DEA-CB9BC37D4BE2}"/>
    <dgm:cxn modelId="{ED5C8F25-C6CE-478E-9484-84E155FF491D}" srcId="{81CDF485-DAB2-481B-8026-7ACD09A19C5F}" destId="{35D31AE1-51E3-404A-9422-8667E0F50BD7}" srcOrd="5" destOrd="0" parTransId="{BD67BE39-D509-4B1F-BFB6-92D73ECF513E}" sibTransId="{CF8DFA9D-28CB-4B18-B918-45823E12F026}"/>
    <dgm:cxn modelId="{03AA2880-5903-42D8-8FC0-39A2A0421CB9}" type="presOf" srcId="{538F0A7F-109A-46DD-B498-7E194479A966}" destId="{1D9F11A0-15E8-4A00-9128-ED9B08196DED}" srcOrd="0" destOrd="0" presId="urn:microsoft.com/office/officeart/2005/8/layout/radial1"/>
    <dgm:cxn modelId="{8465147A-2E71-452F-BE35-B8B159560EC5}" type="presOf" srcId="{57D71CB5-93DB-4F43-8306-499BEB133C38}" destId="{1958DC63-358B-4BC7-A972-71C102613163}" srcOrd="0" destOrd="0" presId="urn:microsoft.com/office/officeart/2005/8/layout/radial1"/>
    <dgm:cxn modelId="{81BAB32C-46C0-458C-9AA0-EFFDB910A83F}" srcId="{81CDF485-DAB2-481B-8026-7ACD09A19C5F}" destId="{57D71CB5-93DB-4F43-8306-499BEB133C38}" srcOrd="0" destOrd="0" parTransId="{0F19EBDD-D97F-4860-95E8-52EB97A40FE1}" sibTransId="{16425864-CAD9-4FC6-A475-9B48D746974C}"/>
    <dgm:cxn modelId="{407954AA-D38F-4122-BD87-B971A6BEAC67}" srcId="{81CDF485-DAB2-481B-8026-7ACD09A19C5F}" destId="{BF46554A-7CA6-4B4C-BD0A-67289A98BB36}" srcOrd="1" destOrd="0" parTransId="{FDD524E0-A0BE-467D-9C58-E99177427E84}" sibTransId="{764BB2D1-2448-4B2D-8F1C-2A3C12FDE277}"/>
    <dgm:cxn modelId="{EC801893-736D-484F-9EA1-DF6CE7C04BB8}" type="presOf" srcId="{F669A1C5-30CD-4804-9FAF-CD56589CDC63}" destId="{315DC7BD-A421-424F-91BB-7A0BE9E044BB}" srcOrd="0" destOrd="0" presId="urn:microsoft.com/office/officeart/2005/8/layout/radial1"/>
    <dgm:cxn modelId="{3C07747E-6206-48DB-84A1-24473073A4DE}" srcId="{57D71CB5-93DB-4F43-8306-499BEB133C38}" destId="{2F652993-6757-4618-BB6D-AB604B9CC2CF}" srcOrd="1" destOrd="0" parTransId="{C5A1D821-91C5-4A2D-87FE-5938B57A6EFE}" sibTransId="{F1B40C36-783F-4650-9145-9B9868CF3B87}"/>
    <dgm:cxn modelId="{6944DC65-84A1-4A24-91F8-B40505A10C67}" type="presParOf" srcId="{FE1B802C-2938-4901-BADD-BA2B87C1EE68}" destId="{1958DC63-358B-4BC7-A972-71C102613163}" srcOrd="0" destOrd="0" presId="urn:microsoft.com/office/officeart/2005/8/layout/radial1"/>
    <dgm:cxn modelId="{880A6DE8-4061-4E94-ACD5-179C96AA763E}" type="presParOf" srcId="{FE1B802C-2938-4901-BADD-BA2B87C1EE68}" destId="{1D9F11A0-15E8-4A00-9128-ED9B08196DED}" srcOrd="1" destOrd="0" presId="urn:microsoft.com/office/officeart/2005/8/layout/radial1"/>
    <dgm:cxn modelId="{53074C72-2AC5-4A87-87A7-E9CE2A38A8EC}" type="presParOf" srcId="{1D9F11A0-15E8-4A00-9128-ED9B08196DED}" destId="{67529820-5205-469D-881F-3BB1EAF47D30}" srcOrd="0" destOrd="0" presId="urn:microsoft.com/office/officeart/2005/8/layout/radial1"/>
    <dgm:cxn modelId="{9550D657-0B52-4E63-B3C6-A87FB66ABA82}" type="presParOf" srcId="{FE1B802C-2938-4901-BADD-BA2B87C1EE68}" destId="{9DB011D8-96EF-487A-BEC1-2A40D0D52FDA}" srcOrd="2" destOrd="0" presId="urn:microsoft.com/office/officeart/2005/8/layout/radial1"/>
    <dgm:cxn modelId="{8E1F20D4-5F9F-4791-AE03-7A7E0F38211E}" type="presParOf" srcId="{FE1B802C-2938-4901-BADD-BA2B87C1EE68}" destId="{A39DBE75-3B62-478B-BC67-25D69CE92520}" srcOrd="3" destOrd="0" presId="urn:microsoft.com/office/officeart/2005/8/layout/radial1"/>
    <dgm:cxn modelId="{89A1876A-82DC-437F-9507-0FFFB9B7ED8C}" type="presParOf" srcId="{A39DBE75-3B62-478B-BC67-25D69CE92520}" destId="{64753537-B637-4E88-9430-FEA6AE199844}" srcOrd="0" destOrd="0" presId="urn:microsoft.com/office/officeart/2005/8/layout/radial1"/>
    <dgm:cxn modelId="{377CE05A-9C5E-4987-AD01-954F2DB05C17}" type="presParOf" srcId="{FE1B802C-2938-4901-BADD-BA2B87C1EE68}" destId="{368E5D72-1565-4F29-9811-B3FE28B8B8D6}" srcOrd="4" destOrd="0" presId="urn:microsoft.com/office/officeart/2005/8/layout/radial1"/>
    <dgm:cxn modelId="{786616A5-BBC5-44BB-A0F4-BDDA3D760B84}" type="presParOf" srcId="{FE1B802C-2938-4901-BADD-BA2B87C1EE68}" destId="{7EF3FB42-0DFC-4469-9717-6834281250DB}" srcOrd="5" destOrd="0" presId="urn:microsoft.com/office/officeart/2005/8/layout/radial1"/>
    <dgm:cxn modelId="{B7D1788A-DE59-48F7-8303-CE21C4A3A571}" type="presParOf" srcId="{7EF3FB42-0DFC-4469-9717-6834281250DB}" destId="{30ECB845-EAE7-4A58-8217-F80901F8610E}" srcOrd="0" destOrd="0" presId="urn:microsoft.com/office/officeart/2005/8/layout/radial1"/>
    <dgm:cxn modelId="{5680FC90-C7E3-47D0-AAF8-274F6C10C684}" type="presParOf" srcId="{FE1B802C-2938-4901-BADD-BA2B87C1EE68}" destId="{BF68DA8F-2D94-4D65-AFAF-9AA944C32F6A}" srcOrd="6" destOrd="0" presId="urn:microsoft.com/office/officeart/2005/8/layout/radial1"/>
    <dgm:cxn modelId="{B7F6E355-8274-49D7-BC0E-0F10A47F3329}" type="presParOf" srcId="{FE1B802C-2938-4901-BADD-BA2B87C1EE68}" destId="{315DC7BD-A421-424F-91BB-7A0BE9E044BB}" srcOrd="7" destOrd="0" presId="urn:microsoft.com/office/officeart/2005/8/layout/radial1"/>
    <dgm:cxn modelId="{5AA7F535-2261-47A4-BE63-F71C41F4D58E}" type="presParOf" srcId="{315DC7BD-A421-424F-91BB-7A0BE9E044BB}" destId="{6DEE15B5-D6D4-41E7-9EC1-6E5A0DE8BDD0}" srcOrd="0" destOrd="0" presId="urn:microsoft.com/office/officeart/2005/8/layout/radial1"/>
    <dgm:cxn modelId="{CF32F0C5-29FB-4401-A612-1D719DB4209C}" type="presParOf" srcId="{FE1B802C-2938-4901-BADD-BA2B87C1EE68}" destId="{59CCF1E0-DBD8-42F8-A1BB-BCF3AAF49432}" srcOrd="8" destOrd="0" presId="urn:microsoft.com/office/officeart/2005/8/layout/radia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958DC63-358B-4BC7-A972-71C102613163}">
      <dsp:nvSpPr>
        <dsp:cNvPr id="0" name=""/>
        <dsp:cNvSpPr/>
      </dsp:nvSpPr>
      <dsp:spPr>
        <a:xfrm>
          <a:off x="2387510" y="1320053"/>
          <a:ext cx="3546970" cy="1003204"/>
        </a:xfrm>
        <a:prstGeom prst="ellipse">
          <a:avLst/>
        </a:prstGeom>
        <a:solidFill>
          <a:srgbClr val="EFEB3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ru-RU" sz="2400" kern="1200" dirty="0" smtClean="0">
              <a:solidFill>
                <a:schemeClr val="tx1"/>
              </a:solidFill>
              <a:latin typeface="Times New Roman" pitchFamily="18" charset="0"/>
              <a:cs typeface="Times New Roman" pitchFamily="18" charset="0"/>
            </a:rPr>
            <a:t>Функциональная грамотность</a:t>
          </a:r>
          <a:endParaRPr lang="ru-RU" sz="2400" kern="1200" dirty="0">
            <a:solidFill>
              <a:schemeClr val="tx1"/>
            </a:solidFill>
            <a:latin typeface="Times New Roman" pitchFamily="18" charset="0"/>
            <a:cs typeface="Times New Roman" pitchFamily="18" charset="0"/>
          </a:endParaRPr>
        </a:p>
      </dsp:txBody>
      <dsp:txXfrm>
        <a:off x="2387510" y="1320053"/>
        <a:ext cx="3546970" cy="1003204"/>
      </dsp:txXfrm>
    </dsp:sp>
    <dsp:sp modelId="{1D9F11A0-15E8-4A00-9128-ED9B08196DED}">
      <dsp:nvSpPr>
        <dsp:cNvPr id="0" name=""/>
        <dsp:cNvSpPr/>
      </dsp:nvSpPr>
      <dsp:spPr>
        <a:xfrm rot="16200000">
          <a:off x="4009712" y="1157968"/>
          <a:ext cx="302566" cy="21604"/>
        </a:xfrm>
        <a:custGeom>
          <a:avLst/>
          <a:gdLst/>
          <a:ahLst/>
          <a:cxnLst/>
          <a:rect l="0" t="0" r="0" b="0"/>
          <a:pathLst>
            <a:path>
              <a:moveTo>
                <a:pt x="0" y="10802"/>
              </a:moveTo>
              <a:lnTo>
                <a:pt x="302566" y="108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dirty="0"/>
        </a:p>
      </dsp:txBody>
      <dsp:txXfrm rot="16200000">
        <a:off x="4153432" y="1161206"/>
        <a:ext cx="15128" cy="15128"/>
      </dsp:txXfrm>
    </dsp:sp>
    <dsp:sp modelId="{9DB011D8-96EF-487A-BEC1-2A40D0D52FDA}">
      <dsp:nvSpPr>
        <dsp:cNvPr id="0" name=""/>
        <dsp:cNvSpPr/>
      </dsp:nvSpPr>
      <dsp:spPr>
        <a:xfrm>
          <a:off x="2821833" y="14282"/>
          <a:ext cx="2678326" cy="1003204"/>
        </a:xfrm>
        <a:prstGeom prst="ellipse">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latin typeface="Times New Roman" pitchFamily="18" charset="0"/>
              <a:cs typeface="Times New Roman" pitchFamily="18" charset="0"/>
            </a:rPr>
            <a:t>Математическая грамотность</a:t>
          </a:r>
          <a:endParaRPr lang="ru-RU" sz="1800" kern="1200" dirty="0">
            <a:solidFill>
              <a:schemeClr val="tx1"/>
            </a:solidFill>
            <a:latin typeface="Times New Roman" pitchFamily="18" charset="0"/>
            <a:cs typeface="Times New Roman" pitchFamily="18" charset="0"/>
          </a:endParaRPr>
        </a:p>
      </dsp:txBody>
      <dsp:txXfrm>
        <a:off x="2821833" y="14282"/>
        <a:ext cx="2678326" cy="1003204"/>
      </dsp:txXfrm>
    </dsp:sp>
    <dsp:sp modelId="{A39DBE75-3B62-478B-BC67-25D69CE92520}">
      <dsp:nvSpPr>
        <dsp:cNvPr id="0" name=""/>
        <dsp:cNvSpPr/>
      </dsp:nvSpPr>
      <dsp:spPr>
        <a:xfrm rot="20928213">
          <a:off x="5609355" y="1475907"/>
          <a:ext cx="487581" cy="21604"/>
        </a:xfrm>
        <a:custGeom>
          <a:avLst/>
          <a:gdLst/>
          <a:ahLst/>
          <a:cxnLst/>
          <a:rect l="0" t="0" r="0" b="0"/>
          <a:pathLst>
            <a:path>
              <a:moveTo>
                <a:pt x="0" y="10802"/>
              </a:moveTo>
              <a:lnTo>
                <a:pt x="487581" y="108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dirty="0"/>
        </a:p>
      </dsp:txBody>
      <dsp:txXfrm rot="20928213">
        <a:off x="5840956" y="1474520"/>
        <a:ext cx="24379" cy="24379"/>
      </dsp:txXfrm>
    </dsp:sp>
    <dsp:sp modelId="{368E5D72-1565-4F29-9811-B3FE28B8B8D6}">
      <dsp:nvSpPr>
        <dsp:cNvPr id="0" name=""/>
        <dsp:cNvSpPr/>
      </dsp:nvSpPr>
      <dsp:spPr>
        <a:xfrm>
          <a:off x="5979629" y="724664"/>
          <a:ext cx="2378558" cy="1003204"/>
        </a:xfrm>
        <a:prstGeom prst="ellipse">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latin typeface="Times New Roman" pitchFamily="18" charset="0"/>
              <a:cs typeface="Times New Roman" pitchFamily="18" charset="0"/>
            </a:rPr>
            <a:t>Финансовая грамотность</a:t>
          </a:r>
          <a:endParaRPr lang="ru-RU" sz="1800" kern="1200" dirty="0">
            <a:solidFill>
              <a:schemeClr val="tx1"/>
            </a:solidFill>
            <a:latin typeface="Times New Roman" pitchFamily="18" charset="0"/>
            <a:cs typeface="Times New Roman" pitchFamily="18" charset="0"/>
          </a:endParaRPr>
        </a:p>
      </dsp:txBody>
      <dsp:txXfrm>
        <a:off x="5979629" y="724664"/>
        <a:ext cx="2378558" cy="1003204"/>
      </dsp:txXfrm>
    </dsp:sp>
    <dsp:sp modelId="{7EF3FB42-0DFC-4469-9717-6834281250DB}">
      <dsp:nvSpPr>
        <dsp:cNvPr id="0" name=""/>
        <dsp:cNvSpPr/>
      </dsp:nvSpPr>
      <dsp:spPr>
        <a:xfrm rot="5400000">
          <a:off x="4009712" y="2463739"/>
          <a:ext cx="302566" cy="21604"/>
        </a:xfrm>
        <a:custGeom>
          <a:avLst/>
          <a:gdLst/>
          <a:ahLst/>
          <a:cxnLst/>
          <a:rect l="0" t="0" r="0" b="0"/>
          <a:pathLst>
            <a:path>
              <a:moveTo>
                <a:pt x="0" y="10802"/>
              </a:moveTo>
              <a:lnTo>
                <a:pt x="302566" y="108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dirty="0"/>
        </a:p>
      </dsp:txBody>
      <dsp:txXfrm rot="5400000">
        <a:off x="4153432" y="2466977"/>
        <a:ext cx="15128" cy="15128"/>
      </dsp:txXfrm>
    </dsp:sp>
    <dsp:sp modelId="{BF68DA8F-2D94-4D65-AFAF-9AA944C32F6A}">
      <dsp:nvSpPr>
        <dsp:cNvPr id="0" name=""/>
        <dsp:cNvSpPr/>
      </dsp:nvSpPr>
      <dsp:spPr>
        <a:xfrm>
          <a:off x="2749868" y="2625824"/>
          <a:ext cx="2822255" cy="1003204"/>
        </a:xfrm>
        <a:prstGeom prst="ellipse">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smtClean="0">
              <a:solidFill>
                <a:schemeClr val="tx1"/>
              </a:solidFill>
              <a:latin typeface="Times New Roman" pitchFamily="18" charset="0"/>
              <a:cs typeface="Times New Roman" pitchFamily="18" charset="0"/>
            </a:rPr>
            <a:t>Естественнонаучная </a:t>
          </a:r>
          <a:r>
            <a:rPr lang="ru-RU" sz="1800" kern="1200" dirty="0" smtClean="0">
              <a:solidFill>
                <a:schemeClr val="tx1"/>
              </a:solidFill>
              <a:latin typeface="Times New Roman" pitchFamily="18" charset="0"/>
              <a:cs typeface="Times New Roman" pitchFamily="18" charset="0"/>
            </a:rPr>
            <a:t>грамотность</a:t>
          </a:r>
          <a:endParaRPr lang="ru-RU" sz="1800" kern="1200" dirty="0">
            <a:solidFill>
              <a:schemeClr val="tx1"/>
            </a:solidFill>
            <a:latin typeface="Times New Roman" pitchFamily="18" charset="0"/>
            <a:cs typeface="Times New Roman" pitchFamily="18" charset="0"/>
          </a:endParaRPr>
        </a:p>
      </dsp:txBody>
      <dsp:txXfrm>
        <a:off x="2749868" y="2625824"/>
        <a:ext cx="2822255" cy="1003204"/>
      </dsp:txXfrm>
    </dsp:sp>
    <dsp:sp modelId="{315DC7BD-A421-424F-91BB-7A0BE9E044BB}">
      <dsp:nvSpPr>
        <dsp:cNvPr id="0" name=""/>
        <dsp:cNvSpPr/>
      </dsp:nvSpPr>
      <dsp:spPr>
        <a:xfrm rot="11781504">
          <a:off x="2310433" y="1360535"/>
          <a:ext cx="632805" cy="21604"/>
        </a:xfrm>
        <a:custGeom>
          <a:avLst/>
          <a:gdLst/>
          <a:ahLst/>
          <a:cxnLst/>
          <a:rect l="0" t="0" r="0" b="0"/>
          <a:pathLst>
            <a:path>
              <a:moveTo>
                <a:pt x="0" y="10802"/>
              </a:moveTo>
              <a:lnTo>
                <a:pt x="632805" y="108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dirty="0"/>
        </a:p>
      </dsp:txBody>
      <dsp:txXfrm rot="11781504">
        <a:off x="2611015" y="1355518"/>
        <a:ext cx="31640" cy="31640"/>
      </dsp:txXfrm>
    </dsp:sp>
    <dsp:sp modelId="{59CCF1E0-DBD8-42F8-A1BB-BCF3AAF49432}">
      <dsp:nvSpPr>
        <dsp:cNvPr id="0" name=""/>
        <dsp:cNvSpPr/>
      </dsp:nvSpPr>
      <dsp:spPr>
        <a:xfrm>
          <a:off x="214319" y="500058"/>
          <a:ext cx="2306167" cy="1003204"/>
        </a:xfrm>
        <a:prstGeom prst="ellipse">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latin typeface="Times New Roman" pitchFamily="18" charset="0"/>
              <a:cs typeface="Times New Roman" pitchFamily="18" charset="0"/>
            </a:rPr>
            <a:t>Читательская грамотность</a:t>
          </a:r>
          <a:endParaRPr lang="ru-RU" sz="1800" kern="1200" dirty="0">
            <a:solidFill>
              <a:schemeClr val="tx1"/>
            </a:solidFill>
            <a:latin typeface="Times New Roman" pitchFamily="18" charset="0"/>
            <a:cs typeface="Times New Roman" pitchFamily="18" charset="0"/>
          </a:endParaRPr>
        </a:p>
      </dsp:txBody>
      <dsp:txXfrm>
        <a:off x="214319" y="500058"/>
        <a:ext cx="2306167" cy="1003204"/>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73E615E-0AD6-4209-B1AD-30B3F0576F78}" type="datetimeFigureOut">
              <a:rPr lang="ru-RU" smtClean="0"/>
              <a:pPr/>
              <a:t>23.03.2022</a:t>
            </a:fld>
            <a:endParaRPr lang="ru-RU" dirty="0"/>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A80D228-1E68-4051-B7A9-B21DA430FA2D}" type="slidenum">
              <a:rPr lang="ru-RU" smtClean="0"/>
              <a:pPr/>
              <a:t>‹#›</a:t>
            </a:fld>
            <a:endParaRPr lang="ru-RU" dirty="0"/>
          </a:p>
        </p:txBody>
      </p:sp>
    </p:spTree>
    <p:extLst>
      <p:ext uri="{BB962C8B-B14F-4D97-AF65-F5344CB8AC3E}">
        <p14:creationId xmlns:p14="http://schemas.microsoft.com/office/powerpoint/2010/main" xmlns="" val="12414215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1480D0-A4DF-414D-99A4-80058EF97C9A}" type="datetimeFigureOut">
              <a:rPr lang="ru-RU" smtClean="0"/>
              <a:pPr/>
              <a:t>23.03.2022</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4DBF89-E065-4C2B-8AEE-AB849BAB18CA}" type="slidenum">
              <a:rPr lang="ru-RU" smtClean="0"/>
              <a:pPr/>
              <a:t>‹#›</a:t>
            </a:fld>
            <a:endParaRPr lang="ru-RU" dirty="0"/>
          </a:p>
        </p:txBody>
      </p:sp>
    </p:spTree>
    <p:extLst>
      <p:ext uri="{BB962C8B-B14F-4D97-AF65-F5344CB8AC3E}">
        <p14:creationId xmlns:p14="http://schemas.microsoft.com/office/powerpoint/2010/main" xmlns="" val="1165092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84DBF89-E065-4C2B-8AEE-AB849BAB18CA}" type="slidenum">
              <a:rPr lang="ru-RU" smtClean="0"/>
              <a:pPr/>
              <a:t>2</a:t>
            </a:fld>
            <a:endParaRPr lang="ru-RU"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84DBF89-E065-4C2B-8AEE-AB849BAB18CA}" type="slidenum">
              <a:rPr lang="ru-RU" smtClean="0">
                <a:solidFill>
                  <a:prstClr val="black"/>
                </a:solidFill>
              </a:rPr>
              <a:pPr/>
              <a:t>12</a:t>
            </a:fld>
            <a:endParaRPr lang="ru-RU" dirty="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84DBF89-E065-4C2B-8AEE-AB849BAB18CA}" type="slidenum">
              <a:rPr lang="ru-RU" smtClean="0">
                <a:solidFill>
                  <a:prstClr val="black"/>
                </a:solidFill>
              </a:rPr>
              <a:pPr/>
              <a:t>13</a:t>
            </a:fld>
            <a:endParaRPr lang="ru-RU" dirty="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84DBF89-E065-4C2B-8AEE-AB849BAB18CA}" type="slidenum">
              <a:rPr lang="ru-RU" smtClean="0">
                <a:solidFill>
                  <a:prstClr val="black"/>
                </a:solidFill>
              </a:rPr>
              <a:pPr/>
              <a:t>14</a:t>
            </a:fld>
            <a:endParaRPr lang="ru-RU" dirty="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84DBF89-E065-4C2B-8AEE-AB849BAB18CA}" type="slidenum">
              <a:rPr lang="ru-RU" smtClean="0">
                <a:solidFill>
                  <a:prstClr val="black"/>
                </a:solidFill>
              </a:rPr>
              <a:pPr/>
              <a:t>15</a:t>
            </a:fld>
            <a:endParaRPr lang="ru-RU" dirty="0">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84DBF89-E065-4C2B-8AEE-AB849BAB18CA}" type="slidenum">
              <a:rPr lang="ru-RU" smtClean="0">
                <a:solidFill>
                  <a:prstClr val="black"/>
                </a:solidFill>
              </a:rPr>
              <a:pPr/>
              <a:t>16</a:t>
            </a:fld>
            <a:endParaRPr lang="ru-RU" dirty="0">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84DBF89-E065-4C2B-8AEE-AB849BAB18CA}" type="slidenum">
              <a:rPr lang="ru-RU" smtClean="0">
                <a:solidFill>
                  <a:prstClr val="black"/>
                </a:solidFill>
              </a:rPr>
              <a:pPr/>
              <a:t>18</a:t>
            </a:fld>
            <a:endParaRPr lang="ru-RU" dirty="0">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84DBF89-E065-4C2B-8AEE-AB849BAB18CA}" type="slidenum">
              <a:rPr lang="ru-RU" smtClean="0">
                <a:solidFill>
                  <a:prstClr val="black"/>
                </a:solidFill>
              </a:rPr>
              <a:pPr/>
              <a:t>19</a:t>
            </a:fld>
            <a:endParaRPr lang="ru-RU"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84DBF89-E065-4C2B-8AEE-AB849BAB18CA}" type="slidenum">
              <a:rPr lang="ru-RU" smtClean="0">
                <a:solidFill>
                  <a:prstClr val="black"/>
                </a:solidFill>
              </a:rPr>
              <a:pPr/>
              <a:t>3</a:t>
            </a:fld>
            <a:endParaRPr lang="ru-RU"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84DBF89-E065-4C2B-8AEE-AB849BAB18CA}" type="slidenum">
              <a:rPr lang="ru-RU" smtClean="0">
                <a:solidFill>
                  <a:prstClr val="black"/>
                </a:solidFill>
              </a:rPr>
              <a:pPr/>
              <a:t>5</a:t>
            </a:fld>
            <a:endParaRPr lang="ru-RU"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84DBF89-E065-4C2B-8AEE-AB849BAB18CA}" type="slidenum">
              <a:rPr lang="ru-RU" smtClean="0">
                <a:solidFill>
                  <a:prstClr val="black"/>
                </a:solidFill>
              </a:rPr>
              <a:pPr/>
              <a:t>6</a:t>
            </a:fld>
            <a:endParaRPr lang="ru-RU"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84DBF89-E065-4C2B-8AEE-AB849BAB18CA}" type="slidenum">
              <a:rPr lang="ru-RU" smtClean="0">
                <a:solidFill>
                  <a:prstClr val="black"/>
                </a:solidFill>
              </a:rPr>
              <a:pPr/>
              <a:t>7</a:t>
            </a:fld>
            <a:endParaRPr lang="ru-RU"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84DBF89-E065-4C2B-8AEE-AB849BAB18CA}" type="slidenum">
              <a:rPr lang="ru-RU" smtClean="0">
                <a:solidFill>
                  <a:prstClr val="black"/>
                </a:solidFill>
              </a:rPr>
              <a:pPr/>
              <a:t>8</a:t>
            </a:fld>
            <a:endParaRPr lang="ru-RU" dirty="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84DBF89-E065-4C2B-8AEE-AB849BAB18CA}" type="slidenum">
              <a:rPr lang="ru-RU" smtClean="0">
                <a:solidFill>
                  <a:prstClr val="black"/>
                </a:solidFill>
              </a:rPr>
              <a:pPr/>
              <a:t>9</a:t>
            </a:fld>
            <a:endParaRPr lang="ru-RU"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84DBF89-E065-4C2B-8AEE-AB849BAB18CA}" type="slidenum">
              <a:rPr lang="ru-RU" smtClean="0">
                <a:solidFill>
                  <a:prstClr val="black"/>
                </a:solidFill>
              </a:rPr>
              <a:pPr/>
              <a:t>10</a:t>
            </a:fld>
            <a:endParaRPr lang="ru-RU" dirty="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84DBF89-E065-4C2B-8AEE-AB849BAB18CA}" type="slidenum">
              <a:rPr lang="ru-RU" smtClean="0">
                <a:solidFill>
                  <a:prstClr val="black"/>
                </a:solidFill>
              </a:rPr>
              <a:pPr/>
              <a:t>11</a:t>
            </a:fld>
            <a:endParaRPr lang="ru-RU"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23.03.2022</a:t>
            </a:fld>
            <a:endParaRPr lang="ru-RU" dirty="0"/>
          </a:p>
        </p:txBody>
      </p:sp>
      <p:sp>
        <p:nvSpPr>
          <p:cNvPr id="20" name="Нижний колонтитул 19"/>
          <p:cNvSpPr>
            <a:spLocks noGrp="1"/>
          </p:cNvSpPr>
          <p:nvPr>
            <p:ph type="ftr" sz="quarter" idx="11"/>
          </p:nvPr>
        </p:nvSpPr>
        <p:spPr/>
        <p:txBody>
          <a:bodyPr/>
          <a:lstStyle>
            <a:extLst/>
          </a:lstStyle>
          <a:p>
            <a:endParaRPr lang="ru-RU" dirty="0"/>
          </a:p>
        </p:txBody>
      </p:sp>
      <p:sp>
        <p:nvSpPr>
          <p:cNvPr id="10" name="Номер слайда 9"/>
          <p:cNvSpPr>
            <a:spLocks noGrp="1"/>
          </p:cNvSpPr>
          <p:nvPr>
            <p:ph type="sldNum" sz="quarter" idx="12"/>
          </p:nvPr>
        </p:nvSpPr>
        <p:spPr/>
        <p:txBody>
          <a:bodyPr/>
          <a:lstStyle>
            <a:extLst/>
          </a:lstStyle>
          <a:p>
            <a:fld id="{725C68B6-61C2-468F-89AB-4B9F7531AA68}" type="slidenum">
              <a:rPr lang="ru-RU" smtClean="0"/>
              <a:pPr/>
              <a:t>‹#›</a:t>
            </a:fld>
            <a:endParaRPr lang="ru-RU" dirty="0"/>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23.03.2022</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23.03.2022</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23.03.2022</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23.03.2022</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23.03.2022</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23.03.2022</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23.03.2022</a:t>
            </a:fld>
            <a:endParaRPr lang="ru-RU" dirty="0"/>
          </a:p>
        </p:txBody>
      </p:sp>
      <p:sp>
        <p:nvSpPr>
          <p:cNvPr id="4" name="Нижний колонтитул 3"/>
          <p:cNvSpPr>
            <a:spLocks noGrp="1"/>
          </p:cNvSpPr>
          <p:nvPr>
            <p:ph type="ftr" sz="quarter" idx="11"/>
          </p:nvPr>
        </p:nvSpPr>
        <p:spPr/>
        <p:txBody>
          <a:bodyPr/>
          <a:lstStyle>
            <a:extLst/>
          </a:lstStyle>
          <a:p>
            <a:endParaRPr lang="ru-RU" dirty="0"/>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23.03.2022</a:t>
            </a:fld>
            <a:endParaRPr lang="ru-RU" dirty="0"/>
          </a:p>
        </p:txBody>
      </p:sp>
      <p:sp>
        <p:nvSpPr>
          <p:cNvPr id="3" name="Нижний колонтитул 2"/>
          <p:cNvSpPr>
            <a:spLocks noGrp="1"/>
          </p:cNvSpPr>
          <p:nvPr>
            <p:ph type="ftr" sz="quarter" idx="11"/>
          </p:nvPr>
        </p:nvSpPr>
        <p:spPr/>
        <p:txBody>
          <a:bodyPr/>
          <a:lstStyle>
            <a:extLst/>
          </a:lstStyle>
          <a:p>
            <a:endParaRPr lang="ru-RU" dirty="0"/>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dirty="0"/>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23.03.2022</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23.03.2022</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dirty="0"/>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23.03.2022</a:t>
            </a:fld>
            <a:endParaRPr lang="ru-RU" dirty="0"/>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dirty="0"/>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dirty="0"/>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15616" y="357167"/>
            <a:ext cx="7342584" cy="3143841"/>
          </a:xfrm>
        </p:spPr>
        <p:txBody>
          <a:bodyPr>
            <a:normAutofit fontScale="90000"/>
          </a:bodyPr>
          <a:lstStyle/>
          <a:p>
            <a:r>
              <a:rPr lang="ru-RU" sz="3600" dirty="0" smtClean="0">
                <a:solidFill>
                  <a:schemeClr val="tx1"/>
                </a:solidFill>
              </a:rPr>
              <a:t>«Формирование и оценка функциональной грамотности обучающихся: методические особенности развития креативного мышления как компонента функциональной грамотности».</a:t>
            </a:r>
            <a:endParaRPr lang="ru-RU" sz="3600" b="1" dirty="0">
              <a:solidFill>
                <a:schemeClr val="tx1"/>
              </a:solidFill>
            </a:endParaRPr>
          </a:p>
        </p:txBody>
      </p:sp>
      <p:sp>
        <p:nvSpPr>
          <p:cNvPr id="3" name="Подзаголовок 2"/>
          <p:cNvSpPr>
            <a:spLocks noGrp="1"/>
          </p:cNvSpPr>
          <p:nvPr>
            <p:ph type="subTitle" idx="1"/>
          </p:nvPr>
        </p:nvSpPr>
        <p:spPr>
          <a:xfrm>
            <a:off x="1371600" y="3068960"/>
            <a:ext cx="6772300" cy="2569840"/>
          </a:xfrm>
        </p:spPr>
        <p:txBody>
          <a:bodyPr/>
          <a:lstStyle/>
          <a:p>
            <a:endParaRPr lang="ru-RU" sz="2000" b="1" dirty="0">
              <a:ln w="11430"/>
              <a:solidFill>
                <a:prstClr val="black"/>
              </a:solidFill>
              <a:effectLst>
                <a:outerShdw blurRad="50800" dist="39000" dir="5460000" algn="tl">
                  <a:srgbClr val="000000">
                    <a:alpha val="38000"/>
                  </a:srgbClr>
                </a:outerShdw>
              </a:effectLst>
              <a:latin typeface="Times New Roman"/>
              <a:ea typeface="+mj-ea"/>
              <a:cs typeface="+mj-cs"/>
            </a:endParaRPr>
          </a:p>
          <a:p>
            <a:endParaRPr lang="ru-RU" sz="2000" b="1" dirty="0" smtClean="0">
              <a:ln w="11430"/>
              <a:solidFill>
                <a:prstClr val="black"/>
              </a:solidFill>
              <a:effectLst>
                <a:outerShdw blurRad="50800" dist="39000" dir="5460000" algn="tl">
                  <a:srgbClr val="000000">
                    <a:alpha val="38000"/>
                  </a:srgbClr>
                </a:outerShdw>
              </a:effectLst>
              <a:latin typeface="Times New Roman"/>
              <a:ea typeface="+mj-ea"/>
              <a:cs typeface="+mj-cs"/>
            </a:endParaRPr>
          </a:p>
          <a:p>
            <a:pPr lvl="0" algn="l">
              <a:spcBef>
                <a:spcPts val="0"/>
              </a:spcBef>
            </a:pPr>
            <a:r>
              <a:rPr lang="ru-RU" sz="2400" dirty="0" smtClean="0">
                <a:solidFill>
                  <a:prstClr val="black"/>
                </a:solidFill>
                <a:latin typeface="Times New Roman"/>
              </a:rPr>
              <a:t>                                      Пыко Лилия Николаевна</a:t>
            </a:r>
            <a:endParaRPr lang="ru-RU" sz="2400" dirty="0">
              <a:solidFill>
                <a:prstClr val="black"/>
              </a:solidFill>
              <a:latin typeface="Times New Roman"/>
            </a:endParaRPr>
          </a:p>
          <a:p>
            <a:pPr lvl="0">
              <a:spcBef>
                <a:spcPts val="0"/>
              </a:spcBef>
            </a:pPr>
            <a:r>
              <a:rPr lang="ru-RU" sz="1800" i="1" dirty="0" smtClean="0">
                <a:solidFill>
                  <a:prstClr val="black"/>
                </a:solidFill>
                <a:latin typeface="Times New Roman"/>
              </a:rPr>
              <a:t>                                          Руководитель ММО учителей химии</a:t>
            </a:r>
            <a:endParaRPr lang="ru-RU" sz="1800" i="1" dirty="0">
              <a:solidFill>
                <a:prstClr val="black"/>
              </a:solidFill>
              <a:latin typeface="Times New Roman"/>
            </a:endParaRPr>
          </a:p>
          <a:p>
            <a:pPr lvl="0">
              <a:spcBef>
                <a:spcPts val="0"/>
              </a:spcBef>
            </a:pPr>
            <a:r>
              <a:rPr lang="ru-RU" sz="1800" i="1" dirty="0" smtClean="0">
                <a:solidFill>
                  <a:prstClr val="black"/>
                </a:solidFill>
                <a:latin typeface="Times New Roman"/>
              </a:rPr>
              <a:t>                                   </a:t>
            </a:r>
            <a:endParaRPr lang="ru-RU" dirty="0"/>
          </a:p>
        </p:txBody>
      </p:sp>
      <p:sp>
        <p:nvSpPr>
          <p:cNvPr id="5" name="TextBox 4"/>
          <p:cNvSpPr txBox="1"/>
          <p:nvPr/>
        </p:nvSpPr>
        <p:spPr>
          <a:xfrm>
            <a:off x="1714480" y="357166"/>
            <a:ext cx="6429420" cy="369332"/>
          </a:xfrm>
          <a:prstGeom prst="rect">
            <a:avLst/>
          </a:prstGeom>
          <a:noFill/>
        </p:spPr>
        <p:txBody>
          <a:bodyPr wrap="square" rtlCol="0">
            <a:spAutoFit/>
          </a:bodyPr>
          <a:lstStyle/>
          <a:p>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67544" y="260648"/>
            <a:ext cx="8352928" cy="6264696"/>
          </a:xfrm>
        </p:spPr>
        <p:txBody>
          <a:bodyPr/>
          <a:lstStyle/>
          <a:p>
            <a:endParaRPr lang="ru-RU" dirty="0"/>
          </a:p>
        </p:txBody>
      </p:sp>
      <p:sp>
        <p:nvSpPr>
          <p:cNvPr id="5" name="TextBox 4"/>
          <p:cNvSpPr txBox="1"/>
          <p:nvPr/>
        </p:nvSpPr>
        <p:spPr>
          <a:xfrm>
            <a:off x="971600" y="357166"/>
            <a:ext cx="7992888" cy="6050887"/>
          </a:xfrm>
          <a:prstGeom prst="rect">
            <a:avLst/>
          </a:prstGeom>
          <a:noFill/>
        </p:spPr>
        <p:txBody>
          <a:bodyPr wrap="square" rtlCol="0">
            <a:spAutoFit/>
          </a:bodyPr>
          <a:lstStyle/>
          <a:p>
            <a:pPr algn="ctr"/>
            <a:r>
              <a:rPr lang="ru-RU" altLang="ru-RU" sz="3200" b="1" kern="0" dirty="0">
                <a:solidFill>
                  <a:schemeClr val="tx2">
                    <a:lumMod val="75000"/>
                  </a:schemeClr>
                </a:solidFill>
                <a:latin typeface="Arial"/>
                <a:ea typeface="+mj-ea"/>
                <a:cs typeface="+mj-cs"/>
              </a:rPr>
              <a:t>Подходы к </a:t>
            </a:r>
            <a:r>
              <a:rPr lang="ru-RU" altLang="ru-RU" sz="3200" b="1" kern="0" dirty="0" smtClean="0">
                <a:solidFill>
                  <a:schemeClr val="tx2">
                    <a:lumMod val="75000"/>
                  </a:schemeClr>
                </a:solidFill>
                <a:latin typeface="Arial"/>
                <a:ea typeface="+mj-ea"/>
                <a:cs typeface="+mj-cs"/>
              </a:rPr>
              <a:t>оценке креативного    </a:t>
            </a:r>
            <a:r>
              <a:rPr lang="ru-RU" altLang="ru-RU" sz="3200" b="1" kern="0" dirty="0">
                <a:solidFill>
                  <a:schemeClr val="tx2">
                    <a:lumMod val="75000"/>
                  </a:schemeClr>
                </a:solidFill>
                <a:latin typeface="Arial"/>
                <a:ea typeface="+mj-ea"/>
                <a:cs typeface="+mj-cs"/>
              </a:rPr>
              <a:t/>
            </a:r>
            <a:br>
              <a:rPr lang="ru-RU" altLang="ru-RU" sz="3200" b="1" kern="0" dirty="0">
                <a:solidFill>
                  <a:schemeClr val="tx2">
                    <a:lumMod val="75000"/>
                  </a:schemeClr>
                </a:solidFill>
                <a:latin typeface="Arial"/>
                <a:ea typeface="+mj-ea"/>
                <a:cs typeface="+mj-cs"/>
              </a:rPr>
            </a:br>
            <a:r>
              <a:rPr lang="ru-RU" altLang="ru-RU" sz="3200" b="1" kern="0" dirty="0">
                <a:solidFill>
                  <a:schemeClr val="tx2">
                    <a:lumMod val="75000"/>
                  </a:schemeClr>
                </a:solidFill>
                <a:latin typeface="Arial"/>
                <a:ea typeface="+mj-ea"/>
                <a:cs typeface="+mj-cs"/>
              </a:rPr>
              <a:t>  </a:t>
            </a:r>
            <a:r>
              <a:rPr lang="ru-RU" altLang="ru-RU" sz="3200" b="1" kern="0" dirty="0" smtClean="0">
                <a:solidFill>
                  <a:schemeClr val="tx2">
                    <a:lumMod val="75000"/>
                  </a:schemeClr>
                </a:solidFill>
                <a:latin typeface="Arial"/>
                <a:ea typeface="+mj-ea"/>
                <a:cs typeface="+mj-cs"/>
              </a:rPr>
              <a:t>мышления</a:t>
            </a:r>
          </a:p>
          <a:p>
            <a:pPr algn="ctr"/>
            <a:endParaRPr lang="ru-RU" altLang="ru-RU" sz="3200" b="1" kern="0" dirty="0" smtClean="0">
              <a:solidFill>
                <a:schemeClr val="accent1">
                  <a:lumMod val="50000"/>
                </a:schemeClr>
              </a:solidFill>
              <a:latin typeface="Arial"/>
              <a:ea typeface="+mj-ea"/>
              <a:cs typeface="+mj-cs"/>
            </a:endParaRPr>
          </a:p>
          <a:p>
            <a:pPr marL="342900" lvl="0" indent="-342900" eaLnBrk="0" fontAlgn="base" hangingPunct="0">
              <a:spcBef>
                <a:spcPct val="20000"/>
              </a:spcBef>
              <a:spcAft>
                <a:spcPct val="0"/>
              </a:spcAft>
              <a:buClr>
                <a:srgbClr val="779F92"/>
              </a:buClr>
              <a:buSzPct val="75000"/>
              <a:defRPr/>
            </a:pPr>
            <a:r>
              <a:rPr lang="ru-RU" altLang="ru-RU" sz="3200" kern="0" dirty="0">
                <a:solidFill>
                  <a:srgbClr val="0066FF"/>
                </a:solidFill>
                <a:latin typeface="Arial"/>
              </a:rPr>
              <a:t> </a:t>
            </a:r>
            <a:r>
              <a:rPr lang="ru-RU" altLang="ru-RU" sz="2400" kern="0" dirty="0">
                <a:solidFill>
                  <a:srgbClr val="FF0000"/>
                </a:solidFill>
                <a:latin typeface="Arial"/>
              </a:rPr>
              <a:t>Области творческих задач</a:t>
            </a:r>
          </a:p>
          <a:p>
            <a:pPr marL="342900" lvl="0" indent="-342900" eaLnBrk="0" fontAlgn="base" hangingPunct="0">
              <a:spcBef>
                <a:spcPct val="20000"/>
              </a:spcBef>
              <a:spcAft>
                <a:spcPct val="0"/>
              </a:spcAft>
              <a:buClr>
                <a:srgbClr val="779F92"/>
              </a:buClr>
              <a:buSzPct val="75000"/>
              <a:buFont typeface="Wingdings" pitchFamily="2" charset="2"/>
              <a:buChar char="n"/>
              <a:defRPr/>
            </a:pPr>
            <a:r>
              <a:rPr lang="ru-RU" altLang="ru-RU" sz="2000" b="1" kern="0" dirty="0">
                <a:solidFill>
                  <a:srgbClr val="000000"/>
                </a:solidFill>
                <a:latin typeface="Arial"/>
              </a:rPr>
              <a:t>область вербального выражения</a:t>
            </a:r>
          </a:p>
          <a:p>
            <a:pPr marL="342900" lvl="0" indent="-342900" eaLnBrk="0" fontAlgn="base" hangingPunct="0">
              <a:spcBef>
                <a:spcPct val="20000"/>
              </a:spcBef>
              <a:spcAft>
                <a:spcPct val="0"/>
              </a:spcAft>
              <a:buClr>
                <a:srgbClr val="779F92"/>
              </a:buClr>
              <a:buSzPct val="75000"/>
              <a:buFont typeface="Wingdings" pitchFamily="2" charset="2"/>
              <a:buChar char="n"/>
              <a:defRPr/>
            </a:pPr>
            <a:r>
              <a:rPr lang="ru-RU" altLang="ru-RU" sz="2000" b="1" kern="0" dirty="0">
                <a:solidFill>
                  <a:srgbClr val="000000"/>
                </a:solidFill>
                <a:latin typeface="Arial"/>
              </a:rPr>
              <a:t>область художественного выражения</a:t>
            </a:r>
          </a:p>
          <a:p>
            <a:pPr marL="342900" lvl="0" indent="-342900" eaLnBrk="0" fontAlgn="base" hangingPunct="0">
              <a:spcBef>
                <a:spcPct val="20000"/>
              </a:spcBef>
              <a:spcAft>
                <a:spcPct val="0"/>
              </a:spcAft>
              <a:buClr>
                <a:srgbClr val="779F92"/>
              </a:buClr>
              <a:buSzPct val="75000"/>
              <a:buFont typeface="Wingdings" pitchFamily="2" charset="2"/>
              <a:buChar char="n"/>
              <a:defRPr/>
            </a:pPr>
            <a:r>
              <a:rPr lang="ru-RU" altLang="ru-RU" sz="2000" b="1" kern="0" dirty="0">
                <a:solidFill>
                  <a:srgbClr val="000000"/>
                </a:solidFill>
                <a:latin typeface="Arial"/>
              </a:rPr>
              <a:t>область решения проблем (социальные, естественнонаучные, математические) </a:t>
            </a:r>
            <a:endParaRPr lang="ru-RU" altLang="ru-RU" sz="2000" b="1" kern="0" dirty="0" smtClean="0">
              <a:solidFill>
                <a:srgbClr val="000000"/>
              </a:solidFill>
              <a:latin typeface="Arial"/>
            </a:endParaRPr>
          </a:p>
          <a:p>
            <a:pPr marL="342900" lvl="0" indent="-342900" eaLnBrk="0" fontAlgn="base" hangingPunct="0">
              <a:spcBef>
                <a:spcPct val="20000"/>
              </a:spcBef>
              <a:spcAft>
                <a:spcPct val="0"/>
              </a:spcAft>
              <a:buClr>
                <a:srgbClr val="779F92"/>
              </a:buClr>
              <a:buSzPct val="75000"/>
              <a:buFont typeface="Wingdings" pitchFamily="2" charset="2"/>
              <a:buChar char="n"/>
              <a:defRPr/>
            </a:pPr>
            <a:endParaRPr lang="ru-RU" altLang="ru-RU" sz="2000" b="1" kern="0" dirty="0">
              <a:solidFill>
                <a:srgbClr val="000000"/>
              </a:solidFill>
              <a:latin typeface="Arial"/>
            </a:endParaRPr>
          </a:p>
          <a:p>
            <a:pPr lvl="0" eaLnBrk="0" fontAlgn="base" hangingPunct="0">
              <a:spcBef>
                <a:spcPct val="20000"/>
              </a:spcBef>
              <a:spcAft>
                <a:spcPct val="0"/>
              </a:spcAft>
              <a:buClr>
                <a:srgbClr val="779F92"/>
              </a:buClr>
              <a:buSzPct val="75000"/>
              <a:defRPr/>
            </a:pPr>
            <a:r>
              <a:rPr lang="ru-RU" altLang="ru-RU" sz="2400" kern="0" dirty="0">
                <a:solidFill>
                  <a:srgbClr val="0066FF"/>
                </a:solidFill>
                <a:latin typeface="Arial"/>
              </a:rPr>
              <a:t>     </a:t>
            </a:r>
            <a:r>
              <a:rPr lang="ru-RU" altLang="ru-RU" sz="2400" kern="0" dirty="0">
                <a:solidFill>
                  <a:srgbClr val="FF0000"/>
                </a:solidFill>
                <a:latin typeface="Arial"/>
              </a:rPr>
              <a:t>Группы заданий</a:t>
            </a:r>
          </a:p>
          <a:p>
            <a:pPr marL="342900" lvl="0" indent="-342900" eaLnBrk="0" fontAlgn="base" hangingPunct="0">
              <a:spcBef>
                <a:spcPct val="20000"/>
              </a:spcBef>
              <a:spcAft>
                <a:spcPct val="0"/>
              </a:spcAft>
              <a:buClr>
                <a:srgbClr val="779F92"/>
              </a:buClr>
              <a:buSzPct val="75000"/>
              <a:buFont typeface="Wingdings" pitchFamily="2" charset="2"/>
              <a:buChar char="n"/>
              <a:defRPr/>
            </a:pPr>
            <a:r>
              <a:rPr lang="ru-RU" altLang="ru-RU" sz="2000" b="1" kern="0" dirty="0">
                <a:solidFill>
                  <a:srgbClr val="000000"/>
                </a:solidFill>
                <a:latin typeface="Arial"/>
              </a:rPr>
              <a:t>задания, требующие использования художественных средств – словесных и изобразительных (задания на «вербальное самовыражение» и задания на «визуальное самовыражение»)</a:t>
            </a:r>
          </a:p>
          <a:p>
            <a:pPr marL="342900" lvl="0" indent="-342900" eaLnBrk="0" fontAlgn="base" hangingPunct="0">
              <a:spcBef>
                <a:spcPct val="20000"/>
              </a:spcBef>
              <a:spcAft>
                <a:spcPct val="0"/>
              </a:spcAft>
              <a:buClr>
                <a:srgbClr val="779F92"/>
              </a:buClr>
              <a:buSzPct val="75000"/>
              <a:buFont typeface="Wingdings" pitchFamily="2" charset="2"/>
              <a:buChar char="n"/>
              <a:defRPr/>
            </a:pPr>
            <a:r>
              <a:rPr lang="ru-RU" altLang="ru-RU" sz="2000" b="1" kern="0" dirty="0">
                <a:solidFill>
                  <a:srgbClr val="000000"/>
                </a:solidFill>
                <a:latin typeface="Arial"/>
              </a:rPr>
              <a:t>задания на разрешение проблем –социальных и научных</a:t>
            </a:r>
            <a:endParaRPr lang="ru-RU" altLang="ru-RU" sz="3200" b="1" kern="0" dirty="0" smtClean="0">
              <a:solidFill>
                <a:schemeClr val="accent1">
                  <a:lumMod val="50000"/>
                </a:schemeClr>
              </a:solidFill>
              <a:latin typeface="Arial"/>
              <a:ea typeface="+mj-ea"/>
              <a:cs typeface="+mj-cs"/>
            </a:endParaRPr>
          </a:p>
        </p:txBody>
      </p:sp>
    </p:spTree>
    <p:extLst>
      <p:ext uri="{BB962C8B-B14F-4D97-AF65-F5344CB8AC3E}">
        <p14:creationId xmlns:p14="http://schemas.microsoft.com/office/powerpoint/2010/main" xmlns="" val="14661627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115616" y="260648"/>
            <a:ext cx="7704856" cy="6264696"/>
          </a:xfrm>
          <a:ln>
            <a:noFill/>
          </a:ln>
        </p:spPr>
        <p:txBody>
          <a:bodyPr>
            <a:normAutofit/>
          </a:bodyPr>
          <a:lstStyle/>
          <a:p>
            <a:r>
              <a:rPr lang="ru-RU" b="1" dirty="0">
                <a:solidFill>
                  <a:schemeClr val="tx2">
                    <a:lumMod val="75000"/>
                  </a:schemeClr>
                </a:solidFill>
                <a:ea typeface="Calibri"/>
                <a:cs typeface="Times New Roman"/>
              </a:rPr>
              <a:t>Модель оценки креативного мышления включает </a:t>
            </a:r>
            <a:r>
              <a:rPr lang="ru-RU" b="1" dirty="0" smtClean="0">
                <a:solidFill>
                  <a:schemeClr val="tx2">
                    <a:lumMod val="75000"/>
                  </a:schemeClr>
                </a:solidFill>
                <a:ea typeface="Calibri"/>
                <a:cs typeface="Times New Roman"/>
              </a:rPr>
              <a:t>два </a:t>
            </a:r>
            <a:r>
              <a:rPr lang="ru-RU" b="1" dirty="0">
                <a:solidFill>
                  <a:schemeClr val="tx2">
                    <a:lumMod val="75000"/>
                  </a:schemeClr>
                </a:solidFill>
                <a:ea typeface="Calibri"/>
                <a:cs typeface="Times New Roman"/>
              </a:rPr>
              <a:t>основных компонента</a:t>
            </a:r>
            <a:r>
              <a:rPr lang="ru-RU" b="1" dirty="0" smtClean="0">
                <a:solidFill>
                  <a:schemeClr val="tx2">
                    <a:lumMod val="75000"/>
                  </a:schemeClr>
                </a:solidFill>
                <a:ea typeface="Calibri"/>
                <a:cs typeface="Times New Roman"/>
              </a:rPr>
              <a:t>:</a:t>
            </a:r>
          </a:p>
          <a:p>
            <a:pPr algn="l">
              <a:lnSpc>
                <a:spcPct val="150000"/>
              </a:lnSpc>
            </a:pPr>
            <a:r>
              <a:rPr lang="ru-RU" b="1" i="1" dirty="0">
                <a:solidFill>
                  <a:srgbClr val="FF0000"/>
                </a:solidFill>
                <a:ea typeface="Calibri"/>
                <a:cs typeface="Times New Roman"/>
              </a:rPr>
              <a:t>тематическую модель</a:t>
            </a:r>
            <a:r>
              <a:rPr lang="ru-RU" b="1" dirty="0">
                <a:solidFill>
                  <a:schemeClr val="accent4">
                    <a:lumMod val="50000"/>
                  </a:schemeClr>
                </a:solidFill>
                <a:ea typeface="Calibri"/>
                <a:cs typeface="Times New Roman"/>
              </a:rPr>
              <a:t>,</a:t>
            </a:r>
            <a:r>
              <a:rPr lang="ru-RU" dirty="0">
                <a:solidFill>
                  <a:schemeClr val="accent4">
                    <a:lumMod val="50000"/>
                  </a:schemeClr>
                </a:solidFill>
                <a:ea typeface="Calibri"/>
                <a:cs typeface="Times New Roman"/>
              </a:rPr>
              <a:t> в  которой выделяются содержательные области, используемые при конструировании измерительных материалов; </a:t>
            </a:r>
            <a:endParaRPr lang="ru-RU" dirty="0" smtClean="0">
              <a:solidFill>
                <a:schemeClr val="accent4">
                  <a:lumMod val="50000"/>
                </a:schemeClr>
              </a:solidFill>
              <a:ea typeface="Calibri"/>
              <a:cs typeface="Times New Roman"/>
            </a:endParaRPr>
          </a:p>
          <a:p>
            <a:pPr algn="just">
              <a:lnSpc>
                <a:spcPct val="150000"/>
              </a:lnSpc>
              <a:spcAft>
                <a:spcPts val="0"/>
              </a:spcAft>
            </a:pPr>
            <a:r>
              <a:rPr lang="ru-RU" b="1" i="1" dirty="0" err="1">
                <a:solidFill>
                  <a:srgbClr val="FF0000"/>
                </a:solidFill>
                <a:ea typeface="Times New Roman"/>
              </a:rPr>
              <a:t>компетентностную</a:t>
            </a:r>
            <a:r>
              <a:rPr lang="ru-RU" b="1" i="1" dirty="0">
                <a:solidFill>
                  <a:srgbClr val="FF0000"/>
                </a:solidFill>
                <a:ea typeface="Times New Roman"/>
              </a:rPr>
              <a:t> модель</a:t>
            </a:r>
            <a:r>
              <a:rPr lang="ru-RU" b="1" dirty="0">
                <a:solidFill>
                  <a:schemeClr val="accent5">
                    <a:lumMod val="50000"/>
                  </a:schemeClr>
                </a:solidFill>
                <a:ea typeface="Times New Roman"/>
              </a:rPr>
              <a:t>,</a:t>
            </a:r>
            <a:r>
              <a:rPr lang="ru-RU" dirty="0">
                <a:solidFill>
                  <a:schemeClr val="accent5">
                    <a:lumMod val="50000"/>
                  </a:schemeClr>
                </a:solidFill>
                <a:ea typeface="Times New Roman"/>
              </a:rPr>
              <a:t> </a:t>
            </a:r>
            <a:r>
              <a:rPr lang="ru-RU" dirty="0" smtClean="0">
                <a:solidFill>
                  <a:schemeClr val="accent5">
                    <a:lumMod val="50000"/>
                  </a:schemeClr>
                </a:solidFill>
                <a:ea typeface="Times New Roman"/>
              </a:rPr>
              <a:t>определяющую</a:t>
            </a:r>
          </a:p>
          <a:p>
            <a:pPr algn="just">
              <a:lnSpc>
                <a:spcPct val="150000"/>
              </a:lnSpc>
              <a:spcAft>
                <a:spcPts val="0"/>
              </a:spcAft>
            </a:pPr>
            <a:r>
              <a:rPr lang="ru-RU" dirty="0" smtClean="0">
                <a:solidFill>
                  <a:schemeClr val="accent5">
                    <a:lumMod val="50000"/>
                  </a:schemeClr>
                </a:solidFill>
                <a:ea typeface="Times New Roman"/>
              </a:rPr>
              <a:t> </a:t>
            </a:r>
            <a:r>
              <a:rPr lang="ru-RU" dirty="0">
                <a:solidFill>
                  <a:schemeClr val="accent5">
                    <a:lumMod val="50000"/>
                  </a:schemeClr>
                </a:solidFill>
                <a:ea typeface="Times New Roman"/>
              </a:rPr>
              <a:t>мыслительные процессы, используемые </a:t>
            </a:r>
            <a:r>
              <a:rPr lang="ru-RU" dirty="0" smtClean="0">
                <a:solidFill>
                  <a:schemeClr val="accent5">
                    <a:lumMod val="50000"/>
                  </a:schemeClr>
                </a:solidFill>
                <a:ea typeface="Times New Roman"/>
              </a:rPr>
              <a:t>при</a:t>
            </a:r>
          </a:p>
          <a:p>
            <a:pPr algn="just">
              <a:lnSpc>
                <a:spcPct val="150000"/>
              </a:lnSpc>
              <a:spcAft>
                <a:spcPts val="0"/>
              </a:spcAft>
            </a:pPr>
            <a:r>
              <a:rPr lang="ru-RU" dirty="0" smtClean="0">
                <a:solidFill>
                  <a:schemeClr val="accent5">
                    <a:lumMod val="50000"/>
                  </a:schemeClr>
                </a:solidFill>
                <a:ea typeface="Times New Roman"/>
              </a:rPr>
              <a:t> </a:t>
            </a:r>
            <a:r>
              <a:rPr lang="ru-RU" dirty="0">
                <a:solidFill>
                  <a:schemeClr val="accent5">
                    <a:lumMod val="50000"/>
                  </a:schemeClr>
                </a:solidFill>
                <a:ea typeface="Times New Roman"/>
              </a:rPr>
              <a:t>разработке заданий. </a:t>
            </a:r>
            <a:endParaRPr lang="ru-RU" sz="2800" dirty="0">
              <a:solidFill>
                <a:schemeClr val="accent5">
                  <a:lumMod val="50000"/>
                </a:schemeClr>
              </a:solidFill>
              <a:ea typeface="Times New Roman"/>
            </a:endParaRPr>
          </a:p>
          <a:p>
            <a:r>
              <a:rPr lang="ru-RU" dirty="0" smtClean="0">
                <a:solidFill>
                  <a:schemeClr val="accent4">
                    <a:lumMod val="50000"/>
                  </a:schemeClr>
                </a:solidFill>
                <a:ea typeface="Calibri"/>
                <a:cs typeface="Times New Roman"/>
              </a:rPr>
              <a:t> </a:t>
            </a:r>
            <a:endParaRPr lang="ru-RU" dirty="0">
              <a:solidFill>
                <a:schemeClr val="accent4">
                  <a:lumMod val="50000"/>
                </a:schemeClr>
              </a:solidFill>
            </a:endParaRPr>
          </a:p>
        </p:txBody>
      </p:sp>
      <p:cxnSp>
        <p:nvCxnSpPr>
          <p:cNvPr id="13" name="Прямая соединительная линия 12"/>
          <p:cNvCxnSpPr/>
          <p:nvPr/>
        </p:nvCxnSpPr>
        <p:spPr>
          <a:xfrm rot="10800000" flipV="1">
            <a:off x="2500298" y="4643446"/>
            <a:ext cx="500066" cy="21431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2482194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971600" y="116632"/>
            <a:ext cx="7848872" cy="6408712"/>
          </a:xfrm>
        </p:spPr>
        <p:txBody>
          <a:bodyPr/>
          <a:lstStyle/>
          <a:p>
            <a:r>
              <a:rPr lang="ru-RU" sz="2800" dirty="0">
                <a:solidFill>
                  <a:schemeClr val="tx2">
                    <a:lumMod val="75000"/>
                  </a:schemeClr>
                </a:solidFill>
                <a:latin typeface="Times New Roman" panose="02020603050405020304" pitchFamily="18" charset="0"/>
                <a:ea typeface="+mj-ea"/>
                <a:cs typeface="Times New Roman" panose="02020603050405020304" pitchFamily="18" charset="0"/>
              </a:rPr>
              <a:t>Как научить креативному мышлению</a:t>
            </a:r>
            <a:r>
              <a:rPr lang="ru-RU" sz="2800" dirty="0" smtClean="0">
                <a:solidFill>
                  <a:schemeClr val="tx2">
                    <a:lumMod val="75000"/>
                  </a:schemeClr>
                </a:solidFill>
                <a:latin typeface="Times New Roman" panose="02020603050405020304" pitchFamily="18" charset="0"/>
                <a:ea typeface="+mj-ea"/>
                <a:cs typeface="Times New Roman" panose="02020603050405020304" pitchFamily="18" charset="0"/>
              </a:rPr>
              <a:t>?</a:t>
            </a:r>
          </a:p>
          <a:p>
            <a:pPr lvl="0" algn="l" defTabSz="457200">
              <a:spcBef>
                <a:spcPts val="0"/>
              </a:spcBef>
            </a:pPr>
            <a:endParaRPr lang="ru-RU" sz="2400" b="1" dirty="0" smtClean="0">
              <a:solidFill>
                <a:prstClr val="black"/>
              </a:solidFill>
              <a:latin typeface="Times New Roman" panose="02020603050405020304" pitchFamily="18" charset="0"/>
              <a:cs typeface="Times New Roman" panose="02020603050405020304" pitchFamily="18" charset="0"/>
            </a:endParaRPr>
          </a:p>
          <a:p>
            <a:pPr lvl="0" algn="l" defTabSz="457200">
              <a:spcBef>
                <a:spcPts val="0"/>
              </a:spcBef>
            </a:pPr>
            <a:r>
              <a:rPr lang="ru-RU" sz="2400" b="1" dirty="0" smtClean="0">
                <a:solidFill>
                  <a:srgbClr val="FF0000"/>
                </a:solidFill>
                <a:latin typeface="Times New Roman" panose="02020603050405020304" pitchFamily="18" charset="0"/>
                <a:cs typeface="Times New Roman" panose="02020603050405020304" pitchFamily="18" charset="0"/>
              </a:rPr>
              <a:t>Читать</a:t>
            </a:r>
            <a:r>
              <a:rPr lang="ru-RU" sz="2400" b="1" dirty="0">
                <a:solidFill>
                  <a:srgbClr val="FF0000"/>
                </a:solidFill>
                <a:latin typeface="Times New Roman" panose="02020603050405020304" pitchFamily="18" charset="0"/>
                <a:cs typeface="Times New Roman" panose="02020603050405020304" pitchFamily="18" charset="0"/>
              </a:rPr>
              <a:t>, разговаривать и придумывать</a:t>
            </a:r>
          </a:p>
          <a:p>
            <a:pPr lvl="0" algn="l" defTabSz="457200">
              <a:spcBef>
                <a:spcPts val="0"/>
              </a:spcBef>
            </a:pPr>
            <a:r>
              <a:rPr lang="ru-RU" sz="1800" i="1" dirty="0">
                <a:solidFill>
                  <a:prstClr val="black"/>
                </a:solidFill>
                <a:latin typeface="Times New Roman" panose="02020603050405020304" pitchFamily="18" charset="0"/>
                <a:cs typeface="Times New Roman" panose="02020603050405020304" pitchFamily="18" charset="0"/>
              </a:rPr>
              <a:t>	</a:t>
            </a:r>
            <a:r>
              <a:rPr lang="ru-RU" sz="2000" dirty="0" smtClean="0">
                <a:solidFill>
                  <a:prstClr val="black"/>
                </a:solidFill>
                <a:latin typeface="Times New Roman" panose="02020603050405020304" pitchFamily="18" charset="0"/>
                <a:cs typeface="Times New Roman" panose="02020603050405020304" pitchFamily="18" charset="0"/>
              </a:rPr>
              <a:t>Креативное </a:t>
            </a:r>
            <a:r>
              <a:rPr lang="ru-RU" sz="2000" dirty="0">
                <a:solidFill>
                  <a:prstClr val="black"/>
                </a:solidFill>
                <a:latin typeface="Times New Roman" panose="02020603050405020304" pitchFamily="18" charset="0"/>
                <a:cs typeface="Times New Roman" panose="02020603050405020304" pitchFamily="18" charset="0"/>
              </a:rPr>
              <a:t>мышление напрямую связано с умением генерировать новые идеи на основе существующей информации — например, текста или изображения. </a:t>
            </a:r>
            <a:endParaRPr lang="ru-RU" sz="2000" dirty="0" smtClean="0">
              <a:solidFill>
                <a:prstClr val="black"/>
              </a:solidFill>
              <a:latin typeface="Times New Roman" panose="02020603050405020304" pitchFamily="18" charset="0"/>
              <a:cs typeface="Times New Roman" panose="02020603050405020304" pitchFamily="18" charset="0"/>
            </a:endParaRPr>
          </a:p>
          <a:p>
            <a:pPr lvl="0" algn="l" defTabSz="457200">
              <a:spcBef>
                <a:spcPts val="0"/>
              </a:spcBef>
            </a:pPr>
            <a:endParaRPr lang="ru-RU" sz="2000" dirty="0" smtClean="0">
              <a:solidFill>
                <a:prstClr val="black"/>
              </a:solidFill>
              <a:latin typeface="Times New Roman" panose="02020603050405020304" pitchFamily="18" charset="0"/>
              <a:cs typeface="Times New Roman" panose="02020603050405020304" pitchFamily="18" charset="0"/>
            </a:endParaRPr>
          </a:p>
          <a:p>
            <a:pPr defTabSz="457200">
              <a:spcBef>
                <a:spcPts val="0"/>
              </a:spcBef>
            </a:pPr>
            <a:r>
              <a:rPr lang="ru-RU" sz="2000" dirty="0">
                <a:solidFill>
                  <a:prstClr val="black"/>
                </a:solidFill>
                <a:latin typeface="Times New Roman" panose="02020603050405020304" pitchFamily="18" charset="0"/>
                <a:cs typeface="Times New Roman" panose="02020603050405020304" pitchFamily="18" charset="0"/>
              </a:rPr>
              <a:t> </a:t>
            </a:r>
            <a:r>
              <a:rPr lang="ru-RU" sz="2000" dirty="0" smtClean="0"/>
              <a:t>Например, при изучении темы «Гидролиз» в 11 классе используем задачу, связанную с жизнью: «В далекие послевоенные годы, когда был дефицит мыла, многие женщины использовали для мытья волос профильтрованный настой древесной золы. И сегодня, как и прежде, иногда в русской бане моют голову профильтрованным настоем золы. Особенно это распространено там, где пользуются не речной, а колодезной водой». Как можно объяснить применение золы для этих целей?»</a:t>
            </a:r>
          </a:p>
          <a:p>
            <a:pPr lvl="0" algn="l" defTabSz="457200">
              <a:spcBef>
                <a:spcPts val="0"/>
              </a:spcBef>
            </a:pPr>
            <a:endParaRPr lang="ru-RU" sz="2000" dirty="0">
              <a:solidFill>
                <a:prstClr val="black"/>
              </a:solidFill>
              <a:latin typeface="Times New Roman" panose="02020603050405020304" pitchFamily="18" charset="0"/>
              <a:cs typeface="Times New Roman" panose="02020603050405020304" pitchFamily="18" charset="0"/>
            </a:endParaRPr>
          </a:p>
          <a:p>
            <a:pPr lvl="0" algn="l" defTabSz="457200" fontAlgn="base">
              <a:spcBef>
                <a:spcPts val="0"/>
              </a:spcBef>
            </a:pPr>
            <a:endParaRPr lang="ru-RU" sz="1800" dirty="0">
              <a:solidFill>
                <a:prstClr val="black"/>
              </a:solidFill>
              <a:latin typeface="Times New Roman" panose="02020603050405020304" pitchFamily="18" charset="0"/>
              <a:cs typeface="Times New Roman" panose="02020603050405020304" pitchFamily="18" charset="0"/>
            </a:endParaRPr>
          </a:p>
          <a:p>
            <a:endParaRPr lang="ru-RU" dirty="0">
              <a:solidFill>
                <a:schemeClr val="tx2">
                  <a:lumMod val="75000"/>
                </a:schemeClr>
              </a:solidFill>
            </a:endParaRPr>
          </a:p>
        </p:txBody>
      </p:sp>
    </p:spTree>
    <p:extLst>
      <p:ext uri="{BB962C8B-B14F-4D97-AF65-F5344CB8AC3E}">
        <p14:creationId xmlns:p14="http://schemas.microsoft.com/office/powerpoint/2010/main" xmlns="" val="27976008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187624" y="116632"/>
            <a:ext cx="7632848" cy="6408712"/>
          </a:xfrm>
        </p:spPr>
        <p:txBody>
          <a:bodyPr>
            <a:normAutofit lnSpcReduction="10000"/>
          </a:bodyPr>
          <a:lstStyle/>
          <a:p>
            <a:r>
              <a:rPr lang="ru-RU" sz="2800" dirty="0" smtClean="0">
                <a:solidFill>
                  <a:schemeClr val="tx2">
                    <a:lumMod val="75000"/>
                  </a:schemeClr>
                </a:solidFill>
                <a:latin typeface="Times New Roman" panose="02020603050405020304" pitchFamily="18" charset="0"/>
                <a:ea typeface="+mj-ea"/>
                <a:cs typeface="Times New Roman" panose="02020603050405020304" pitchFamily="18" charset="0"/>
              </a:rPr>
              <a:t>Как научить креативному мышлению?</a:t>
            </a:r>
          </a:p>
          <a:p>
            <a:pPr lvl="0" algn="l" defTabSz="457200">
              <a:spcBef>
                <a:spcPts val="0"/>
              </a:spcBef>
            </a:pPr>
            <a:endParaRPr lang="ru-RU" sz="1800" b="1" dirty="0" smtClean="0">
              <a:solidFill>
                <a:prstClr val="black"/>
              </a:solidFill>
              <a:latin typeface="Times New Roman" panose="02020603050405020304" pitchFamily="18" charset="0"/>
              <a:cs typeface="Times New Roman" panose="02020603050405020304" pitchFamily="18" charset="0"/>
            </a:endParaRPr>
          </a:p>
          <a:p>
            <a:pPr lvl="0" algn="l" defTabSz="457200">
              <a:spcBef>
                <a:spcPts val="0"/>
              </a:spcBef>
            </a:pPr>
            <a:r>
              <a:rPr lang="ru-RU" sz="2400" b="1" dirty="0">
                <a:solidFill>
                  <a:srgbClr val="FF0000"/>
                </a:solidFill>
                <a:latin typeface="Times New Roman" panose="02020603050405020304" pitchFamily="18" charset="0"/>
                <a:cs typeface="Times New Roman" panose="02020603050405020304" pitchFamily="18" charset="0"/>
              </a:rPr>
              <a:t>Играть </a:t>
            </a:r>
            <a:endParaRPr lang="ru-RU" sz="2400" dirty="0">
              <a:solidFill>
                <a:srgbClr val="FF0000"/>
              </a:solidFill>
              <a:latin typeface="Times New Roman" panose="02020603050405020304" pitchFamily="18" charset="0"/>
              <a:cs typeface="Times New Roman" panose="02020603050405020304" pitchFamily="18" charset="0"/>
            </a:endParaRPr>
          </a:p>
          <a:p>
            <a:pPr lvl="0" algn="just" defTabSz="457200">
              <a:spcBef>
                <a:spcPts val="0"/>
              </a:spcBef>
            </a:pPr>
            <a:r>
              <a:rPr lang="ru-RU" sz="2000" dirty="0">
                <a:solidFill>
                  <a:prstClr val="black"/>
                </a:solidFill>
                <a:latin typeface="Times New Roman" panose="02020603050405020304" pitchFamily="18" charset="0"/>
                <a:cs typeface="Times New Roman" panose="02020603050405020304" pitchFamily="18" charset="0"/>
              </a:rPr>
              <a:t>Игра – самый эффективный способ развития креативного мышления у детей.  </a:t>
            </a:r>
          </a:p>
          <a:p>
            <a:pPr lvl="0"/>
            <a:r>
              <a:rPr lang="ru-RU" sz="2000" i="1" dirty="0" smtClean="0"/>
              <a:t>Объяснение зависимости химической активности атома химических элементов от его радиуса (например, сравнение восстановительных свойств щелочных металлов, 8 класс).</a:t>
            </a:r>
            <a:endParaRPr lang="ru-RU" sz="2000" dirty="0" smtClean="0"/>
          </a:p>
          <a:p>
            <a:r>
              <a:rPr lang="ru-RU" sz="2000" dirty="0" smtClean="0"/>
              <a:t>Ученику выдается одинаковый груз для двух рук – две одинаковых стопки из четырех учебников с уроков сегодняшнего дня. Необходимо по сигналу одновременно начать удерживать одни на вытянутой руке, другие на согнутой. Засечь время наступления утомления. Вытянутая рука устала значительно быстрее согнутой. На этом примере, проведя аналогию размеров рук (радиусов атомов) в удержании груза (электронов), школьники объяснили трудность удержания валентных электронов у атомов с большим атомным радиусом и, как следствие, легкость их отдачи. Сделали вывод: чем больше радиус атомов, тем слабее они держатся на внешнем энергетическом уровне, и тем легче их отдать, тем выше их восстановительная способность. </a:t>
            </a:r>
          </a:p>
          <a:p>
            <a:pPr lvl="0" algn="just" defTabSz="457200">
              <a:spcBef>
                <a:spcPts val="0"/>
              </a:spcBef>
            </a:pPr>
            <a:endParaRPr lang="ru-RU" sz="2000" dirty="0">
              <a:solidFill>
                <a:prstClr val="black"/>
              </a:solidFill>
              <a:latin typeface="Times New Roman" panose="02020603050405020304" pitchFamily="18" charset="0"/>
              <a:cs typeface="Times New Roman" panose="02020603050405020304" pitchFamily="18" charset="0"/>
            </a:endParaRPr>
          </a:p>
          <a:p>
            <a:pPr lvl="0" algn="l" defTabSz="457200" fontAlgn="base">
              <a:spcBef>
                <a:spcPts val="0"/>
              </a:spcBef>
            </a:pPr>
            <a:endParaRPr lang="ru-RU" sz="1800" dirty="0">
              <a:solidFill>
                <a:prstClr val="black"/>
              </a:solidFill>
              <a:latin typeface="Times New Roman" panose="02020603050405020304" pitchFamily="18" charset="0"/>
              <a:cs typeface="Times New Roman" panose="02020603050405020304" pitchFamily="18" charset="0"/>
            </a:endParaRPr>
          </a:p>
          <a:p>
            <a:endParaRPr lang="ru-RU" dirty="0">
              <a:solidFill>
                <a:schemeClr val="tx2">
                  <a:lumMod val="75000"/>
                </a:schemeClr>
              </a:solidFill>
            </a:endParaRPr>
          </a:p>
        </p:txBody>
      </p:sp>
    </p:spTree>
    <p:extLst>
      <p:ext uri="{BB962C8B-B14F-4D97-AF65-F5344CB8AC3E}">
        <p14:creationId xmlns:p14="http://schemas.microsoft.com/office/powerpoint/2010/main" xmlns="" val="22264377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115616" y="116632"/>
            <a:ext cx="7704856" cy="6408712"/>
          </a:xfrm>
        </p:spPr>
        <p:txBody>
          <a:bodyPr/>
          <a:lstStyle/>
          <a:p>
            <a:r>
              <a:rPr lang="ru-RU" sz="2800" dirty="0" smtClean="0">
                <a:solidFill>
                  <a:schemeClr val="tx2">
                    <a:lumMod val="75000"/>
                  </a:schemeClr>
                </a:solidFill>
                <a:latin typeface="Times New Roman" panose="02020603050405020304" pitchFamily="18" charset="0"/>
                <a:ea typeface="+mj-ea"/>
                <a:cs typeface="Times New Roman" panose="02020603050405020304" pitchFamily="18" charset="0"/>
              </a:rPr>
              <a:t>Как научить креативному мышлению?</a:t>
            </a:r>
          </a:p>
          <a:p>
            <a:pPr lvl="0" algn="l" defTabSz="457200">
              <a:spcBef>
                <a:spcPts val="0"/>
              </a:spcBef>
            </a:pPr>
            <a:endParaRPr lang="ru-RU" sz="1800" b="1" dirty="0" smtClean="0">
              <a:solidFill>
                <a:prstClr val="black"/>
              </a:solidFill>
              <a:latin typeface="Times New Roman" panose="02020603050405020304" pitchFamily="18" charset="0"/>
              <a:cs typeface="Times New Roman" panose="02020603050405020304" pitchFamily="18" charset="0"/>
            </a:endParaRPr>
          </a:p>
          <a:p>
            <a:pPr lvl="0" algn="l" defTabSz="457200">
              <a:spcBef>
                <a:spcPts val="0"/>
              </a:spcBef>
            </a:pPr>
            <a:r>
              <a:rPr lang="ru-RU" sz="2400" b="1" dirty="0">
                <a:solidFill>
                  <a:srgbClr val="FF0000"/>
                </a:solidFill>
                <a:latin typeface="Times New Roman" panose="02020603050405020304" pitchFamily="18" charset="0"/>
                <a:cs typeface="Times New Roman" panose="02020603050405020304" pitchFamily="18" charset="0"/>
              </a:rPr>
              <a:t>Решать головоломки и </a:t>
            </a:r>
            <a:r>
              <a:rPr lang="ru-RU" sz="2400" b="1" dirty="0" smtClean="0">
                <a:solidFill>
                  <a:srgbClr val="FF0000"/>
                </a:solidFill>
                <a:latin typeface="Times New Roman" panose="02020603050405020304" pitchFamily="18" charset="0"/>
                <a:cs typeface="Times New Roman" panose="02020603050405020304" pitchFamily="18" charset="0"/>
              </a:rPr>
              <a:t>ребусы</a:t>
            </a:r>
          </a:p>
          <a:p>
            <a:pPr lvl="0" algn="l" defTabSz="457200">
              <a:spcBef>
                <a:spcPts val="0"/>
              </a:spcBef>
            </a:pPr>
            <a:endParaRPr lang="ru-RU" sz="2400" dirty="0">
              <a:solidFill>
                <a:srgbClr val="FF0000"/>
              </a:solidFill>
              <a:latin typeface="Times New Roman" panose="02020603050405020304" pitchFamily="18" charset="0"/>
              <a:cs typeface="Times New Roman" panose="02020603050405020304" pitchFamily="18" charset="0"/>
            </a:endParaRPr>
          </a:p>
          <a:p>
            <a:pPr lvl="0" algn="l" defTabSz="457200">
              <a:spcBef>
                <a:spcPts val="0"/>
              </a:spcBef>
            </a:pPr>
            <a:r>
              <a:rPr lang="ru-RU" sz="2000" dirty="0">
                <a:solidFill>
                  <a:prstClr val="black"/>
                </a:solidFill>
                <a:latin typeface="Times New Roman" panose="02020603050405020304" pitchFamily="18" charset="0"/>
                <a:cs typeface="Times New Roman" panose="02020603050405020304" pitchFamily="18" charset="0"/>
              </a:rPr>
              <a:t>	Развитию креативного мышления способствует и решение головоломок, ребусов, занимательных </a:t>
            </a:r>
            <a:r>
              <a:rPr lang="ru-RU" sz="2000" dirty="0" smtClean="0">
                <a:solidFill>
                  <a:prstClr val="black"/>
                </a:solidFill>
                <a:latin typeface="Times New Roman" panose="02020603050405020304" pitchFamily="18" charset="0"/>
                <a:cs typeface="Times New Roman" panose="02020603050405020304" pitchFamily="18" charset="0"/>
              </a:rPr>
              <a:t>задач. </a:t>
            </a:r>
            <a:r>
              <a:rPr lang="ru-RU" sz="2000" dirty="0">
                <a:solidFill>
                  <a:prstClr val="black"/>
                </a:solidFill>
                <a:latin typeface="Times New Roman" panose="02020603050405020304" pitchFamily="18" charset="0"/>
                <a:cs typeface="Times New Roman" panose="02020603050405020304" pitchFamily="18" charset="0"/>
              </a:rPr>
              <a:t>Однако тут важно быть готовым прийти на помощь ребёнку, подвести его к решению, чтобы не создавать для него ситуацию неуспеха. </a:t>
            </a:r>
          </a:p>
        </p:txBody>
      </p:sp>
      <p:pic>
        <p:nvPicPr>
          <p:cNvPr id="4" name="Рисунок 3"/>
          <p:cNvPicPr/>
          <p:nvPr/>
        </p:nvPicPr>
        <p:blipFill>
          <a:blip r:embed="rId3"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1619672" y="3356992"/>
            <a:ext cx="5937885" cy="2553335"/>
          </a:xfrm>
          <a:prstGeom prst="rect">
            <a:avLst/>
          </a:prstGeom>
          <a:solidFill>
            <a:srgbClr val="FFFFFF"/>
          </a:solidFill>
          <a:ln>
            <a:noFill/>
          </a:ln>
        </p:spPr>
      </p:pic>
    </p:spTree>
    <p:extLst>
      <p:ext uri="{BB962C8B-B14F-4D97-AF65-F5344CB8AC3E}">
        <p14:creationId xmlns:p14="http://schemas.microsoft.com/office/powerpoint/2010/main" xmlns="" val="3833309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043608" y="116632"/>
            <a:ext cx="7776864" cy="6408712"/>
          </a:xfrm>
        </p:spPr>
        <p:txBody>
          <a:bodyPr>
            <a:normAutofit fontScale="70000" lnSpcReduction="20000"/>
          </a:bodyPr>
          <a:lstStyle/>
          <a:p>
            <a:r>
              <a:rPr lang="ru-RU" sz="2800" dirty="0" smtClean="0">
                <a:solidFill>
                  <a:schemeClr val="tx2">
                    <a:lumMod val="75000"/>
                  </a:schemeClr>
                </a:solidFill>
                <a:latin typeface="Times New Roman" panose="02020603050405020304" pitchFamily="18" charset="0"/>
                <a:ea typeface="+mj-ea"/>
                <a:cs typeface="Times New Roman" panose="02020603050405020304" pitchFamily="18" charset="0"/>
              </a:rPr>
              <a:t>Как научить креативному мышлению?</a:t>
            </a:r>
          </a:p>
          <a:p>
            <a:pPr lvl="0" algn="l" defTabSz="457200">
              <a:spcBef>
                <a:spcPts val="0"/>
              </a:spcBef>
            </a:pPr>
            <a:endParaRPr lang="ru-RU" sz="1800" b="1" dirty="0" smtClean="0">
              <a:solidFill>
                <a:prstClr val="black"/>
              </a:solidFill>
              <a:latin typeface="Times New Roman" panose="02020603050405020304" pitchFamily="18" charset="0"/>
              <a:cs typeface="Times New Roman" panose="02020603050405020304" pitchFamily="18" charset="0"/>
            </a:endParaRPr>
          </a:p>
          <a:p>
            <a:pPr lvl="0" algn="l" defTabSz="457200">
              <a:spcBef>
                <a:spcPts val="0"/>
              </a:spcBef>
            </a:pPr>
            <a:r>
              <a:rPr lang="ru-RU" sz="2400" b="1" dirty="0">
                <a:solidFill>
                  <a:srgbClr val="FF0000"/>
                </a:solidFill>
                <a:latin typeface="Times New Roman" pitchFamily="18" charset="0"/>
                <a:cs typeface="Times New Roman" pitchFamily="18" charset="0"/>
              </a:rPr>
              <a:t>Подбирать </a:t>
            </a:r>
            <a:r>
              <a:rPr lang="ru-RU" sz="2400" b="1" dirty="0" smtClean="0">
                <a:solidFill>
                  <a:srgbClr val="FF0000"/>
                </a:solidFill>
                <a:latin typeface="Times New Roman" pitchFamily="18" charset="0"/>
                <a:cs typeface="Times New Roman" pitchFamily="18" charset="0"/>
              </a:rPr>
              <a:t>ассоциации</a:t>
            </a:r>
          </a:p>
          <a:p>
            <a:pPr lvl="0" algn="l" defTabSz="457200">
              <a:spcBef>
                <a:spcPts val="0"/>
              </a:spcBef>
            </a:pPr>
            <a:endParaRPr lang="ru-RU" sz="2400" dirty="0">
              <a:solidFill>
                <a:srgbClr val="FF0000"/>
              </a:solidFill>
              <a:latin typeface="Times New Roman" pitchFamily="18" charset="0"/>
              <a:cs typeface="Times New Roman" pitchFamily="18" charset="0"/>
            </a:endParaRPr>
          </a:p>
          <a:p>
            <a:pPr lvl="0" algn="just" defTabSz="457200">
              <a:spcBef>
                <a:spcPts val="0"/>
              </a:spcBef>
            </a:pPr>
            <a:r>
              <a:rPr lang="ru-RU" sz="2000" dirty="0">
                <a:solidFill>
                  <a:prstClr val="black"/>
                </a:solidFill>
                <a:latin typeface="Times New Roman" panose="02020603050405020304" pitchFamily="18" charset="0"/>
                <a:cs typeface="Times New Roman" panose="02020603050405020304" pitchFamily="18" charset="0"/>
              </a:rPr>
              <a:t>	</a:t>
            </a:r>
            <a:r>
              <a:rPr lang="ru-RU" dirty="0">
                <a:solidFill>
                  <a:prstClr val="black"/>
                </a:solidFill>
                <a:latin typeface="Times New Roman" panose="02020603050405020304" pitchFamily="18" charset="0"/>
                <a:cs typeface="Times New Roman" panose="02020603050405020304" pitchFamily="18" charset="0"/>
              </a:rPr>
              <a:t>Ассоциативность — или способность видеть связь между совершенно разными предметами и явлениями — придает мышлению ребенка гибкость, оригинальность и продуктивность, позволяет быстро найти нужную информацию.</a:t>
            </a:r>
          </a:p>
          <a:p>
            <a:pPr lvl="0"/>
            <a:r>
              <a:rPr lang="ru-RU" i="1" dirty="0" smtClean="0"/>
              <a:t>Создание супружеской пары как аналогия сложного вещества, состоящего из катиона и аниона. </a:t>
            </a:r>
            <a:r>
              <a:rPr lang="ru-RU" dirty="0" smtClean="0"/>
              <a:t>Люди, вступающие в брак, имеют разные привычки, разный характер, чаще всего, это две противоположности. С годами они приобретают общие привычки, становятся единым целым. Так же образованы и сложные вещества. Они, как супружеские пары, состоят из разноимённо заряженных ионов катиона и аниона, которые притягиваются друг к другу, хотя и разные по знаку и силе. В сложном веществе не может быть два катиона или два аниона.</a:t>
            </a:r>
          </a:p>
          <a:p>
            <a:pPr lvl="0"/>
            <a:r>
              <a:rPr lang="ru-RU" i="1" dirty="0" smtClean="0"/>
              <a:t>Автобус как аналогия расположения электронов на атомных </a:t>
            </a:r>
            <a:r>
              <a:rPr lang="ru-RU" i="1" dirty="0" err="1" smtClean="0"/>
              <a:t>орбиталях</a:t>
            </a:r>
            <a:r>
              <a:rPr lang="ru-RU" i="1" dirty="0" smtClean="0"/>
              <a:t> и последовательности расположения электронов на них. </a:t>
            </a:r>
            <a:r>
              <a:rPr lang="ru-RU" dirty="0" smtClean="0"/>
              <a:t>Представим рейсовый автобус. Если пассажиров много, но есть свободных только два места (одиночное и одно в двойном), как правило, вы садитесь на свободное одиночное место, вам так комфортнее. Если оно будет занято, тогда подсядете на место к другому пассажиру. Точно так же себя ведут и электроны: каждый электрон на </a:t>
            </a:r>
            <a:r>
              <a:rPr lang="ru-RU" dirty="0" err="1" smtClean="0"/>
              <a:t>p</a:t>
            </a:r>
            <a:r>
              <a:rPr lang="ru-RU" dirty="0" smtClean="0"/>
              <a:t>, </a:t>
            </a:r>
            <a:r>
              <a:rPr lang="ru-RU" dirty="0" err="1" smtClean="0"/>
              <a:t>d</a:t>
            </a:r>
            <a:r>
              <a:rPr lang="ru-RU" dirty="0" smtClean="0"/>
              <a:t>, или </a:t>
            </a:r>
            <a:r>
              <a:rPr lang="ru-RU" dirty="0" err="1" smtClean="0"/>
              <a:t>f-орбиталях</a:t>
            </a:r>
            <a:r>
              <a:rPr lang="ru-RU" dirty="0" smtClean="0"/>
              <a:t> занимает свою свободную </a:t>
            </a:r>
            <a:r>
              <a:rPr lang="ru-RU" dirty="0" err="1" smtClean="0"/>
              <a:t>орбиталь</a:t>
            </a:r>
            <a:r>
              <a:rPr lang="ru-RU" dirty="0" smtClean="0"/>
              <a:t>, а оставшиеся электроны уже невольно присоединяются к электрону с противоположным спиновым числом.</a:t>
            </a:r>
          </a:p>
          <a:p>
            <a:endParaRPr lang="ru-RU" dirty="0">
              <a:solidFill>
                <a:schemeClr val="tx2">
                  <a:lumMod val="75000"/>
                </a:schemeClr>
              </a:solidFill>
            </a:endParaRPr>
          </a:p>
        </p:txBody>
      </p:sp>
    </p:spTree>
    <p:extLst>
      <p:ext uri="{BB962C8B-B14F-4D97-AF65-F5344CB8AC3E}">
        <p14:creationId xmlns:p14="http://schemas.microsoft.com/office/powerpoint/2010/main" xmlns="" val="38527721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043608" y="116632"/>
            <a:ext cx="7776864" cy="6408712"/>
          </a:xfrm>
        </p:spPr>
        <p:txBody>
          <a:bodyPr>
            <a:normAutofit fontScale="92500" lnSpcReduction="10000"/>
          </a:bodyPr>
          <a:lstStyle/>
          <a:p>
            <a:r>
              <a:rPr lang="ru-RU" sz="2800" dirty="0" smtClean="0">
                <a:solidFill>
                  <a:schemeClr val="tx2">
                    <a:lumMod val="75000"/>
                  </a:schemeClr>
                </a:solidFill>
                <a:latin typeface="Times New Roman" panose="02020603050405020304" pitchFamily="18" charset="0"/>
                <a:ea typeface="+mj-ea"/>
                <a:cs typeface="Times New Roman" panose="02020603050405020304" pitchFamily="18" charset="0"/>
              </a:rPr>
              <a:t>Как научить креативному мышлению?</a:t>
            </a:r>
          </a:p>
          <a:p>
            <a:pPr lvl="0" algn="l" defTabSz="457200">
              <a:spcBef>
                <a:spcPts val="0"/>
              </a:spcBef>
            </a:pPr>
            <a:endParaRPr lang="ru-RU" sz="2400" dirty="0">
              <a:solidFill>
                <a:srgbClr val="FF0000"/>
              </a:solidFill>
              <a:latin typeface="Times New Roman" pitchFamily="18" charset="0"/>
              <a:cs typeface="Times New Roman" pitchFamily="18" charset="0"/>
            </a:endParaRPr>
          </a:p>
          <a:p>
            <a:pPr lvl="0" algn="l" defTabSz="457200">
              <a:spcBef>
                <a:spcPts val="0"/>
              </a:spcBef>
            </a:pPr>
            <a:r>
              <a:rPr lang="ru-RU" sz="2000" dirty="0">
                <a:solidFill>
                  <a:prstClr val="black"/>
                </a:solidFill>
                <a:latin typeface="Times New Roman" panose="02020603050405020304" pitchFamily="18" charset="0"/>
                <a:cs typeface="Times New Roman" panose="02020603050405020304" pitchFamily="18" charset="0"/>
              </a:rPr>
              <a:t>	</a:t>
            </a:r>
            <a:r>
              <a:rPr lang="ru-RU" sz="1600" b="1" dirty="0">
                <a:solidFill>
                  <a:prstClr val="black"/>
                </a:solidFill>
                <a:latin typeface="Times New Roman" panose="02020603050405020304" pitchFamily="18" charset="0"/>
                <a:cs typeface="Times New Roman" panose="02020603050405020304" pitchFamily="18" charset="0"/>
              </a:rPr>
              <a:t> </a:t>
            </a:r>
            <a:r>
              <a:rPr lang="ru-RU" sz="2400" b="1" dirty="0">
                <a:solidFill>
                  <a:srgbClr val="FF0000"/>
                </a:solidFill>
                <a:latin typeface="Times New Roman" panose="02020603050405020304" pitchFamily="18" charset="0"/>
                <a:cs typeface="Times New Roman" panose="02020603050405020304" pitchFamily="18" charset="0"/>
              </a:rPr>
              <a:t>Использовать задачи ТРИЗ</a:t>
            </a:r>
            <a:endParaRPr lang="ru-RU" sz="2400" dirty="0">
              <a:solidFill>
                <a:srgbClr val="FF0000"/>
              </a:solidFill>
              <a:latin typeface="Times New Roman" panose="02020603050405020304" pitchFamily="18" charset="0"/>
              <a:cs typeface="Times New Roman" panose="02020603050405020304" pitchFamily="18" charset="0"/>
            </a:endParaRPr>
          </a:p>
          <a:p>
            <a:pPr lvl="0" algn="just" defTabSz="457200">
              <a:spcBef>
                <a:spcPts val="0"/>
              </a:spcBef>
            </a:pPr>
            <a:r>
              <a:rPr lang="ru-RU" sz="1600" dirty="0">
                <a:solidFill>
                  <a:prstClr val="black"/>
                </a:solidFill>
                <a:latin typeface="Times New Roman" panose="02020603050405020304" pitchFamily="18" charset="0"/>
                <a:cs typeface="Times New Roman" panose="02020603050405020304" pitchFamily="18" charset="0"/>
              </a:rPr>
              <a:t>	</a:t>
            </a:r>
            <a:r>
              <a:rPr lang="ru-RU" sz="2000" dirty="0">
                <a:solidFill>
                  <a:prstClr val="black"/>
                </a:solidFill>
                <a:latin typeface="Times New Roman" panose="02020603050405020304" pitchFamily="18" charset="0"/>
                <a:cs typeface="Times New Roman" panose="02020603050405020304" pitchFamily="18" charset="0"/>
              </a:rPr>
              <a:t>ТРИЗ расшифровывается как «теория решения изобретательских задач». Это комплекс приемов мышления, которые помогают человеку находить самое эффективное и нестандартное решение для проблемы, с которой он не имел дела </a:t>
            </a:r>
            <a:r>
              <a:rPr lang="ru-RU" sz="2000">
                <a:solidFill>
                  <a:prstClr val="black"/>
                </a:solidFill>
                <a:latin typeface="Times New Roman" panose="02020603050405020304" pitchFamily="18" charset="0"/>
                <a:cs typeface="Times New Roman" panose="02020603050405020304" pitchFamily="18" charset="0"/>
              </a:rPr>
              <a:t>раньше</a:t>
            </a:r>
            <a:r>
              <a:rPr lang="ru-RU" sz="2000" smtClean="0">
                <a:solidFill>
                  <a:prstClr val="black"/>
                </a:solidFill>
                <a:latin typeface="Times New Roman" panose="02020603050405020304" pitchFamily="18" charset="0"/>
                <a:cs typeface="Times New Roman" panose="02020603050405020304" pitchFamily="18" charset="0"/>
              </a:rPr>
              <a:t>.</a:t>
            </a:r>
            <a:endParaRPr lang="ru-RU" sz="2000" dirty="0" smtClean="0">
              <a:solidFill>
                <a:prstClr val="black"/>
              </a:solidFill>
              <a:latin typeface="Times New Roman" panose="02020603050405020304" pitchFamily="18" charset="0"/>
              <a:cs typeface="Times New Roman" panose="02020603050405020304" pitchFamily="18" charset="0"/>
            </a:endParaRPr>
          </a:p>
          <a:p>
            <a:r>
              <a:rPr lang="ru-RU" sz="2000" dirty="0" smtClean="0"/>
              <a:t>Послушайте сказку и постарайтесь объяснить ее смысл с точки зрения химических свойств металлов (работа в группах).</a:t>
            </a:r>
          </a:p>
          <a:p>
            <a:r>
              <a:rPr lang="ru-RU" sz="2000" dirty="0" smtClean="0"/>
              <a:t>Сказка. Сидит алхимик у свечи, подходит к нему дочка и спрашивает:</a:t>
            </a:r>
          </a:p>
          <a:p>
            <a:r>
              <a:rPr lang="ru-RU" sz="2000" dirty="0" smtClean="0"/>
              <a:t>« папа, что ты делаешь?»</a:t>
            </a:r>
          </a:p>
          <a:p>
            <a:r>
              <a:rPr lang="ru-RU" sz="2000" dirty="0" smtClean="0"/>
              <a:t>- «Хочу драгоценность получить, дочка».-</a:t>
            </a:r>
          </a:p>
          <a:p>
            <a:r>
              <a:rPr lang="ru-RU" sz="2000" dirty="0" smtClean="0"/>
              <a:t>« Из этой свечи?»</a:t>
            </a:r>
          </a:p>
          <a:p>
            <a:r>
              <a:rPr lang="ru-RU" sz="2000" dirty="0" smtClean="0"/>
              <a:t>- «нет, из подсвечника», - отвечает отец. </a:t>
            </a:r>
          </a:p>
          <a:p>
            <a:r>
              <a:rPr lang="ru-RU" sz="2000" dirty="0" smtClean="0"/>
              <a:t>Дождался он, когда черная окалина на подсвечнике появится, соскреб ее и в кислоту бросил — стал синий раствор; бросил щепоть соды - выпал зеленоватый осадок; добавил едкую щелочь — и совсем синий стал осадок внутри. Высушил он эту смесь, и вышла краска дивной красоты. Чем не драгоценность? </a:t>
            </a:r>
            <a:r>
              <a:rPr lang="ru-RU" sz="2000" i="1" dirty="0" smtClean="0"/>
              <a:t>(медь — оксид меди (1) — оксид меди («2)- сульфат меди — карбонат меди; сульфат меди — </a:t>
            </a:r>
            <a:r>
              <a:rPr lang="ru-RU" sz="2000" i="1" dirty="0" err="1" smtClean="0"/>
              <a:t>гидроксид</a:t>
            </a:r>
            <a:r>
              <a:rPr lang="ru-RU" sz="2000" i="1" dirty="0" smtClean="0"/>
              <a:t> </a:t>
            </a:r>
            <a:r>
              <a:rPr lang="ru-RU" sz="2000" i="1" dirty="0" err="1" smtClean="0"/>
              <a:t>меди</a:t>
            </a:r>
            <a:r>
              <a:rPr lang="ru-RU" sz="2000" i="1" dirty="0" smtClean="0"/>
              <a:t>).</a:t>
            </a:r>
            <a:endParaRPr lang="ru-RU" sz="2000" dirty="0" smtClean="0"/>
          </a:p>
          <a:p>
            <a:pPr lvl="0" algn="just" defTabSz="457200">
              <a:spcBef>
                <a:spcPts val="0"/>
              </a:spcBef>
            </a:pPr>
            <a:endParaRPr lang="ru-RU" sz="2000" dirty="0">
              <a:solidFill>
                <a:schemeClr val="tx2">
                  <a:lumMod val="75000"/>
                </a:schemeClr>
              </a:solidFill>
            </a:endParaRPr>
          </a:p>
        </p:txBody>
      </p:sp>
    </p:spTree>
    <p:extLst>
      <p:ext uri="{BB962C8B-B14F-4D97-AF65-F5344CB8AC3E}">
        <p14:creationId xmlns:p14="http://schemas.microsoft.com/office/powerpoint/2010/main" xmlns="" val="7550909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dirty="0" smtClean="0">
                <a:solidFill>
                  <a:schemeClr val="tx2">
                    <a:lumMod val="75000"/>
                  </a:schemeClr>
                </a:solidFill>
                <a:cs typeface="Times New Roman" panose="02020603050405020304" pitchFamily="18" charset="0"/>
              </a:rPr>
              <a:t>Как научить </a:t>
            </a:r>
            <a:r>
              <a:rPr lang="ru-RU" sz="3600" dirty="0" err="1" smtClean="0">
                <a:solidFill>
                  <a:schemeClr val="tx2">
                    <a:lumMod val="75000"/>
                  </a:schemeClr>
                </a:solidFill>
                <a:cs typeface="Times New Roman" panose="02020603050405020304" pitchFamily="18" charset="0"/>
              </a:rPr>
              <a:t>креативному</a:t>
            </a:r>
            <a:r>
              <a:rPr lang="ru-RU" sz="3600" dirty="0" smtClean="0">
                <a:solidFill>
                  <a:schemeClr val="tx2">
                    <a:lumMod val="75000"/>
                  </a:schemeClr>
                </a:solidFill>
                <a:cs typeface="Times New Roman" panose="02020603050405020304" pitchFamily="18" charset="0"/>
              </a:rPr>
              <a:t> мышлению?</a:t>
            </a:r>
            <a:r>
              <a:rPr lang="ru-RU" sz="4400" dirty="0" smtClean="0">
                <a:solidFill>
                  <a:schemeClr val="tx2">
                    <a:lumMod val="75000"/>
                  </a:schemeClr>
                </a:solidFill>
                <a:latin typeface="Times New Roman" panose="02020603050405020304" pitchFamily="18" charset="0"/>
                <a:cs typeface="Times New Roman" panose="02020603050405020304" pitchFamily="18" charset="0"/>
              </a:rPr>
              <a:t/>
            </a:r>
            <a:br>
              <a:rPr lang="ru-RU" sz="4400" dirty="0" smtClean="0">
                <a:solidFill>
                  <a:schemeClr val="tx2">
                    <a:lumMod val="75000"/>
                  </a:schemeClr>
                </a:solidFill>
                <a:latin typeface="Times New Roman" panose="02020603050405020304" pitchFamily="18" charset="0"/>
                <a:cs typeface="Times New Roman" panose="02020603050405020304" pitchFamily="18" charset="0"/>
              </a:rPr>
            </a:br>
            <a:endParaRPr lang="ru-RU" dirty="0"/>
          </a:p>
        </p:txBody>
      </p:sp>
      <p:sp>
        <p:nvSpPr>
          <p:cNvPr id="3" name="Содержимое 2"/>
          <p:cNvSpPr>
            <a:spLocks noGrp="1"/>
          </p:cNvSpPr>
          <p:nvPr>
            <p:ph idx="1"/>
          </p:nvPr>
        </p:nvSpPr>
        <p:spPr/>
        <p:txBody>
          <a:bodyPr>
            <a:normAutofit fontScale="55000" lnSpcReduction="20000"/>
          </a:bodyPr>
          <a:lstStyle/>
          <a:p>
            <a:r>
              <a:rPr lang="ru-RU" dirty="0" smtClean="0"/>
              <a:t>Предлагаем группам 10 класса с целью отработки умений решения качественных задач и написания уравнений химических реакций по теме «Кислородсодержащие органические соединения» определить, о каком нарушителе идет речь?</a:t>
            </a:r>
          </a:p>
          <a:p>
            <a:r>
              <a:rPr lang="ru-RU" dirty="0" smtClean="0"/>
              <a:t>Черный нарушитель границы «А» окислил вещество, содержащее два атома углерода. Получилось вещество красно-розового цвета. При дальнейшем окислении одного из продуктов этой реакции получилось вещество «Б» кирпично-красного цвета. При взаимодействии одного из продуктов второй реакции с веществом «А» образовалось вещество голубого цвета. Определить вещества «А» «Б» «В». Напишите уравнения реакций, с помощью которых можно осуществить эту генетическую связь.</a:t>
            </a:r>
          </a:p>
          <a:p>
            <a:r>
              <a:rPr lang="ru-RU" dirty="0" smtClean="0"/>
              <a:t>Старшеклассники на основе комбинирования имеющихся знаний свойств разных классов органических веществ и видимых признаков, происходящих с ними, активизируя мышление, строят логическую цепочку искомых веществ и процессов, происходящих с ними, составляют уравнения реакций. Преодоление трудностей в решении такого рода заданий и является двигателем развития логического мышления.</a:t>
            </a:r>
          </a:p>
          <a:p>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043608" y="116632"/>
            <a:ext cx="7776864" cy="6408712"/>
          </a:xfrm>
        </p:spPr>
        <p:txBody>
          <a:bodyPr>
            <a:normAutofit/>
          </a:bodyPr>
          <a:lstStyle/>
          <a:p>
            <a:pPr lvl="0">
              <a:spcBef>
                <a:spcPts val="0"/>
              </a:spcBef>
            </a:pPr>
            <a:r>
              <a:rPr lang="ru-RU" altLang="ru-RU" b="1" kern="0" dirty="0">
                <a:solidFill>
                  <a:schemeClr val="tx2"/>
                </a:solidFill>
                <a:latin typeface="+mj-lt"/>
              </a:rPr>
              <a:t>Что дает креативное мышление школьнику</a:t>
            </a:r>
            <a:r>
              <a:rPr lang="ru-RU" altLang="ru-RU" b="1" kern="0" dirty="0" smtClean="0">
                <a:solidFill>
                  <a:schemeClr val="tx2"/>
                </a:solidFill>
                <a:latin typeface="+mj-lt"/>
              </a:rPr>
              <a:t>?</a:t>
            </a:r>
          </a:p>
          <a:p>
            <a:pPr lvl="0">
              <a:spcBef>
                <a:spcPts val="0"/>
              </a:spcBef>
            </a:pPr>
            <a:endParaRPr lang="ru-RU" altLang="ru-RU" b="1" kern="0" dirty="0">
              <a:solidFill>
                <a:schemeClr val="tx2"/>
              </a:solidFill>
              <a:latin typeface="+mj-lt"/>
            </a:endParaRPr>
          </a:p>
          <a:p>
            <a:pPr marL="342900" lvl="0" indent="-342900" algn="l" fontAlgn="base">
              <a:lnSpc>
                <a:spcPct val="80000"/>
              </a:lnSpc>
              <a:spcAft>
                <a:spcPct val="0"/>
              </a:spcAft>
              <a:buClr>
                <a:srgbClr val="779F92"/>
              </a:buClr>
              <a:buSzPct val="75000"/>
              <a:buFont typeface="Wingdings" pitchFamily="2" charset="2"/>
              <a:buChar char="n"/>
              <a:defRPr/>
            </a:pPr>
            <a:r>
              <a:rPr lang="ru-RU" altLang="ru-RU" sz="2000" b="1" kern="0" dirty="0">
                <a:solidFill>
                  <a:srgbClr val="000000"/>
                </a:solidFill>
                <a:latin typeface="+mj-lt"/>
                <a:cs typeface="Times New Roman" pitchFamily="18" charset="0"/>
              </a:rPr>
              <a:t>Приобретение разнообразных навыков. </a:t>
            </a:r>
          </a:p>
          <a:p>
            <a:pPr marL="342900" lvl="0" indent="-342900" algn="l" fontAlgn="base">
              <a:lnSpc>
                <a:spcPct val="80000"/>
              </a:lnSpc>
              <a:spcAft>
                <a:spcPct val="0"/>
              </a:spcAft>
              <a:buClr>
                <a:srgbClr val="779F92"/>
              </a:buClr>
              <a:buSzPct val="75000"/>
              <a:buFont typeface="Wingdings" pitchFamily="2" charset="2"/>
              <a:buChar char="n"/>
              <a:defRPr/>
            </a:pPr>
            <a:r>
              <a:rPr lang="ru-RU" altLang="ru-RU" sz="2000" b="1" kern="0" dirty="0">
                <a:solidFill>
                  <a:srgbClr val="000000"/>
                </a:solidFill>
                <a:latin typeface="+mj-lt"/>
                <a:cs typeface="Times New Roman" pitchFamily="18" charset="0"/>
              </a:rPr>
              <a:t>Преодоление трудностей, что позволит проявить свои творческие способности и раскрыть свою индивидуальность, повысить самооценку. </a:t>
            </a:r>
          </a:p>
          <a:p>
            <a:pPr marL="342900" lvl="0" indent="-342900" algn="l" fontAlgn="base">
              <a:lnSpc>
                <a:spcPct val="80000"/>
              </a:lnSpc>
              <a:spcAft>
                <a:spcPct val="0"/>
              </a:spcAft>
              <a:buClr>
                <a:srgbClr val="779F92"/>
              </a:buClr>
              <a:buSzPct val="75000"/>
              <a:buFont typeface="Wingdings" pitchFamily="2" charset="2"/>
              <a:buChar char="n"/>
              <a:defRPr/>
            </a:pPr>
            <a:r>
              <a:rPr lang="ru-RU" altLang="ru-RU" sz="2000" b="1" kern="0" dirty="0">
                <a:solidFill>
                  <a:srgbClr val="000000"/>
                </a:solidFill>
                <a:latin typeface="+mj-lt"/>
                <a:cs typeface="Times New Roman" pitchFamily="18" charset="0"/>
              </a:rPr>
              <a:t>Возможность научиться использовать непривычные подходы,  разрушить оковы  стереотипов мышления. т.е. мыслить креативно. </a:t>
            </a:r>
          </a:p>
          <a:p>
            <a:pPr marL="342900" lvl="0" indent="-342900" algn="l" fontAlgn="base">
              <a:lnSpc>
                <a:spcPct val="80000"/>
              </a:lnSpc>
              <a:spcAft>
                <a:spcPct val="0"/>
              </a:spcAft>
              <a:buClr>
                <a:srgbClr val="779F92"/>
              </a:buClr>
              <a:buSzPct val="75000"/>
              <a:buFont typeface="Wingdings" pitchFamily="2" charset="2"/>
              <a:buChar char="n"/>
              <a:defRPr/>
            </a:pPr>
            <a:r>
              <a:rPr lang="ru-RU" altLang="ru-RU" sz="2000" b="1" kern="0" dirty="0">
                <a:solidFill>
                  <a:srgbClr val="000000"/>
                </a:solidFill>
                <a:latin typeface="+mj-lt"/>
                <a:cs typeface="Times New Roman" pitchFamily="18" charset="0"/>
              </a:rPr>
              <a:t>Преодоление боязни и инертности, «сделайте что-нибудь пусть маленькое, но новое и ни на что не похожее».</a:t>
            </a:r>
          </a:p>
          <a:p>
            <a:pPr marL="342900" lvl="0" indent="-342900" algn="l" fontAlgn="base">
              <a:lnSpc>
                <a:spcPct val="80000"/>
              </a:lnSpc>
              <a:spcAft>
                <a:spcPct val="0"/>
              </a:spcAft>
              <a:buClr>
                <a:srgbClr val="779F92"/>
              </a:buClr>
              <a:buSzPct val="75000"/>
              <a:buFont typeface="Wingdings" pitchFamily="2" charset="2"/>
              <a:buChar char="n"/>
              <a:defRPr/>
            </a:pPr>
            <a:r>
              <a:rPr lang="ru-RU" altLang="ru-RU" sz="2000" b="1" kern="0" dirty="0">
                <a:solidFill>
                  <a:srgbClr val="000000"/>
                </a:solidFill>
                <a:latin typeface="+mj-lt"/>
                <a:cs typeface="Times New Roman" pitchFamily="18" charset="0"/>
              </a:rPr>
              <a:t>«Ничего не делаешь, ничем не рискуешь», «Не ошибается тот, кто ничего не делает» — эти слова хорошо характеризуют нетворческий подход. </a:t>
            </a:r>
          </a:p>
          <a:p>
            <a:pPr marL="342900" lvl="0" indent="-342900" algn="l" fontAlgn="base">
              <a:lnSpc>
                <a:spcPct val="80000"/>
              </a:lnSpc>
              <a:spcAft>
                <a:spcPct val="0"/>
              </a:spcAft>
              <a:buClr>
                <a:srgbClr val="779F92"/>
              </a:buClr>
              <a:buSzPct val="75000"/>
              <a:buFont typeface="Wingdings" pitchFamily="2" charset="2"/>
              <a:buChar char="n"/>
              <a:defRPr/>
            </a:pPr>
            <a:r>
              <a:rPr lang="ru-RU" altLang="ru-RU" sz="2000" b="1" kern="0" dirty="0">
                <a:solidFill>
                  <a:srgbClr val="000000"/>
                </a:solidFill>
                <a:latin typeface="+mj-lt"/>
                <a:cs typeface="Times New Roman" pitchFamily="18" charset="0"/>
              </a:rPr>
              <a:t>Лучший способ преодолеть страх неудачи — попробовать и добиться успеха.  </a:t>
            </a:r>
          </a:p>
          <a:p>
            <a:pPr marL="342900" lvl="0" indent="-342900" algn="l" fontAlgn="base">
              <a:lnSpc>
                <a:spcPct val="80000"/>
              </a:lnSpc>
              <a:spcAft>
                <a:spcPct val="0"/>
              </a:spcAft>
              <a:buClr>
                <a:srgbClr val="779F92"/>
              </a:buClr>
              <a:buSzPct val="75000"/>
              <a:buFont typeface="Wingdings" pitchFamily="2" charset="2"/>
              <a:buChar char="n"/>
              <a:defRPr/>
            </a:pPr>
            <a:r>
              <a:rPr lang="ru-RU" altLang="ru-RU" sz="2000" b="1" kern="0" dirty="0">
                <a:solidFill>
                  <a:srgbClr val="000000"/>
                </a:solidFill>
                <a:latin typeface="+mj-lt"/>
                <a:cs typeface="Times New Roman" pitchFamily="18" charset="0"/>
              </a:rPr>
              <a:t>Быть востребованным в современном мире</a:t>
            </a:r>
          </a:p>
          <a:p>
            <a:pPr lvl="0" algn="just" defTabSz="457200">
              <a:spcBef>
                <a:spcPts val="0"/>
              </a:spcBef>
            </a:pPr>
            <a:endParaRPr lang="ru-RU" sz="2000" dirty="0">
              <a:solidFill>
                <a:schemeClr val="tx2">
                  <a:lumMod val="75000"/>
                </a:schemeClr>
              </a:solidFill>
            </a:endParaRPr>
          </a:p>
        </p:txBody>
      </p:sp>
    </p:spTree>
    <p:extLst>
      <p:ext uri="{BB962C8B-B14F-4D97-AF65-F5344CB8AC3E}">
        <p14:creationId xmlns:p14="http://schemas.microsoft.com/office/powerpoint/2010/main" xmlns="" val="7892806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043608" y="116632"/>
            <a:ext cx="7776864" cy="6408712"/>
          </a:xfrm>
        </p:spPr>
        <p:txBody>
          <a:bodyPr>
            <a:normAutofit/>
          </a:bodyPr>
          <a:lstStyle/>
          <a:p>
            <a:pPr lvl="0" defTabSz="457200">
              <a:spcBef>
                <a:spcPts val="0"/>
              </a:spcBef>
            </a:pPr>
            <a:endParaRPr lang="ru-RU" sz="3508" dirty="0" smtClean="0">
              <a:solidFill>
                <a:srgbClr val="A50021"/>
              </a:solidFill>
              <a:latin typeface="Century Gothic"/>
              <a:ea typeface="+mj-ea"/>
              <a:cs typeface="+mj-cs"/>
            </a:endParaRPr>
          </a:p>
          <a:p>
            <a:pPr lvl="0" defTabSz="457200">
              <a:spcBef>
                <a:spcPts val="0"/>
              </a:spcBef>
            </a:pPr>
            <a:endParaRPr lang="ru-RU" sz="3508" b="1" dirty="0" smtClean="0">
              <a:solidFill>
                <a:srgbClr val="A50021"/>
              </a:solidFill>
              <a:latin typeface="Century Gothic"/>
              <a:ea typeface="+mj-ea"/>
              <a:cs typeface="+mj-cs"/>
            </a:endParaRPr>
          </a:p>
          <a:p>
            <a:pPr lvl="0" defTabSz="457200">
              <a:spcBef>
                <a:spcPts val="0"/>
              </a:spcBef>
            </a:pPr>
            <a:endParaRPr lang="ru-RU" sz="3508" b="1" dirty="0" smtClean="0">
              <a:solidFill>
                <a:srgbClr val="A50021"/>
              </a:solidFill>
              <a:latin typeface="Century Gothic"/>
              <a:ea typeface="+mj-ea"/>
              <a:cs typeface="+mj-cs"/>
            </a:endParaRPr>
          </a:p>
          <a:p>
            <a:pPr lvl="0" defTabSz="457200">
              <a:spcBef>
                <a:spcPts val="0"/>
              </a:spcBef>
            </a:pPr>
            <a:endParaRPr lang="ru-RU" sz="3508" b="1" dirty="0" smtClean="0">
              <a:solidFill>
                <a:srgbClr val="A50021"/>
              </a:solidFill>
              <a:latin typeface="Century Gothic"/>
              <a:ea typeface="+mj-ea"/>
              <a:cs typeface="+mj-cs"/>
            </a:endParaRPr>
          </a:p>
          <a:p>
            <a:pPr lvl="0" defTabSz="457200">
              <a:spcBef>
                <a:spcPts val="0"/>
              </a:spcBef>
            </a:pPr>
            <a:endParaRPr lang="ru-RU" sz="3508" b="1" dirty="0" smtClean="0">
              <a:solidFill>
                <a:srgbClr val="A50021"/>
              </a:solidFill>
              <a:latin typeface="Century Gothic"/>
              <a:ea typeface="+mj-ea"/>
              <a:cs typeface="+mj-cs"/>
            </a:endParaRPr>
          </a:p>
          <a:p>
            <a:pPr lvl="0" defTabSz="457200">
              <a:spcBef>
                <a:spcPts val="0"/>
              </a:spcBef>
            </a:pPr>
            <a:r>
              <a:rPr lang="ru-RU" sz="3508" b="1" dirty="0" smtClean="0">
                <a:solidFill>
                  <a:srgbClr val="A50021"/>
                </a:solidFill>
                <a:latin typeface="Century Gothic"/>
                <a:ea typeface="+mj-ea"/>
                <a:cs typeface="+mj-cs"/>
              </a:rPr>
              <a:t>Спасибо </a:t>
            </a:r>
            <a:r>
              <a:rPr lang="ru-RU" sz="3508" b="1" dirty="0">
                <a:solidFill>
                  <a:srgbClr val="A50021"/>
                </a:solidFill>
                <a:latin typeface="Century Gothic"/>
                <a:ea typeface="+mj-ea"/>
                <a:cs typeface="+mj-cs"/>
              </a:rPr>
              <a:t>за внимание!</a:t>
            </a:r>
            <a:endParaRPr lang="ru-RU" sz="2000" b="1" dirty="0">
              <a:solidFill>
                <a:schemeClr val="tx2">
                  <a:lumMod val="75000"/>
                </a:schemeClr>
              </a:solidFill>
            </a:endParaRPr>
          </a:p>
        </p:txBody>
      </p:sp>
    </p:spTree>
    <p:extLst>
      <p:ext uri="{BB962C8B-B14F-4D97-AF65-F5344CB8AC3E}">
        <p14:creationId xmlns:p14="http://schemas.microsoft.com/office/powerpoint/2010/main" xmlns="" val="3582071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332657"/>
            <a:ext cx="7414592" cy="2088232"/>
          </a:xfrm>
        </p:spPr>
        <p:txBody>
          <a:bodyPr>
            <a:noAutofit/>
          </a:bodyPr>
          <a:lstStyle/>
          <a:p>
            <a:pPr algn="l"/>
            <a:r>
              <a:rPr lang="ru-RU" altLang="ru-RU" sz="2400" b="1" dirty="0" smtClean="0">
                <a:solidFill>
                  <a:srgbClr val="0066FF"/>
                </a:solidFill>
              </a:rPr>
              <a:t>Функциональная грамотность </a:t>
            </a:r>
            <a:r>
              <a:rPr lang="ru-RU" altLang="ru-RU" sz="2400" b="1" dirty="0" smtClean="0"/>
              <a:t>– способность человека использовать приобретаемые в течении жизни знания для решения широкого диапазона жизненных задач в различных сферах человеческой деятельности, общения и социальных отношений</a:t>
            </a:r>
            <a:endParaRPr lang="ru-RU" sz="2400" b="1" dirty="0"/>
          </a:p>
        </p:txBody>
      </p:sp>
      <p:sp>
        <p:nvSpPr>
          <p:cNvPr id="3" name="Подзаголовок 2"/>
          <p:cNvSpPr>
            <a:spLocks noGrp="1"/>
          </p:cNvSpPr>
          <p:nvPr>
            <p:ph type="subTitle" idx="1"/>
          </p:nvPr>
        </p:nvSpPr>
        <p:spPr/>
        <p:txBody>
          <a:bodyPr/>
          <a:lstStyle/>
          <a:p>
            <a:endParaRPr lang="ru-RU" dirty="0"/>
          </a:p>
        </p:txBody>
      </p:sp>
      <p:graphicFrame>
        <p:nvGraphicFramePr>
          <p:cNvPr id="7" name="Содержимое 29"/>
          <p:cNvGraphicFramePr>
            <a:graphicFrameLocks noGrp="1"/>
          </p:cNvGraphicFramePr>
          <p:nvPr>
            <p:ph sz="quarter" idx="4294967295"/>
          </p:nvPr>
        </p:nvGraphicFramePr>
        <p:xfrm>
          <a:off x="539552" y="2420888"/>
          <a:ext cx="8358188" cy="3643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1714480" y="357166"/>
            <a:ext cx="6429420" cy="369332"/>
          </a:xfrm>
          <a:prstGeom prst="rect">
            <a:avLst/>
          </a:prstGeom>
          <a:noFill/>
        </p:spPr>
        <p:txBody>
          <a:bodyPr wrap="square" rtlCol="0">
            <a:spAutoFit/>
          </a:bodyPr>
          <a:lstStyle/>
          <a:p>
            <a:endParaRPr lang="ru-RU" dirty="0"/>
          </a:p>
        </p:txBody>
      </p:sp>
      <p:sp>
        <p:nvSpPr>
          <p:cNvPr id="9" name="Овал 8"/>
          <p:cNvSpPr/>
          <p:nvPr/>
        </p:nvSpPr>
        <p:spPr>
          <a:xfrm>
            <a:off x="6500826" y="4786322"/>
            <a:ext cx="2500330" cy="1143008"/>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0" name="Овал 9"/>
          <p:cNvSpPr/>
          <p:nvPr/>
        </p:nvSpPr>
        <p:spPr>
          <a:xfrm>
            <a:off x="500034" y="4643446"/>
            <a:ext cx="2214578" cy="107157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1" name="TextBox 10"/>
          <p:cNvSpPr txBox="1"/>
          <p:nvPr/>
        </p:nvSpPr>
        <p:spPr>
          <a:xfrm>
            <a:off x="642910" y="4857760"/>
            <a:ext cx="1928826" cy="590931"/>
          </a:xfrm>
          <a:prstGeom prst="rect">
            <a:avLst/>
          </a:prstGeom>
          <a:noFill/>
        </p:spPr>
        <p:txBody>
          <a:bodyPr wrap="square" rtlCol="0">
            <a:spAutoFit/>
          </a:bodyPr>
          <a:lstStyle/>
          <a:p>
            <a:pPr algn="ctr" defTabSz="400050">
              <a:lnSpc>
                <a:spcPct val="90000"/>
              </a:lnSpc>
              <a:spcAft>
                <a:spcPct val="35000"/>
              </a:spcAft>
              <a:defRPr/>
            </a:pPr>
            <a:r>
              <a:rPr lang="ru-RU" dirty="0" smtClean="0">
                <a:latin typeface="Times New Roman" pitchFamily="18" charset="0"/>
                <a:cs typeface="Times New Roman" pitchFamily="18" charset="0"/>
              </a:rPr>
              <a:t>Глобальные компетенции</a:t>
            </a:r>
            <a:endParaRPr lang="ru-RU" dirty="0">
              <a:latin typeface="Times New Roman" pitchFamily="18" charset="0"/>
              <a:cs typeface="Times New Roman" pitchFamily="18" charset="0"/>
            </a:endParaRPr>
          </a:p>
        </p:txBody>
      </p:sp>
      <p:cxnSp>
        <p:nvCxnSpPr>
          <p:cNvPr id="13" name="Прямая соединительная линия 12"/>
          <p:cNvCxnSpPr/>
          <p:nvPr/>
        </p:nvCxnSpPr>
        <p:spPr>
          <a:xfrm rot="10800000" flipV="1">
            <a:off x="2500298" y="4643446"/>
            <a:ext cx="500066" cy="214314"/>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6948264" y="5013176"/>
            <a:ext cx="1656184" cy="646331"/>
          </a:xfrm>
          <a:prstGeom prst="rect">
            <a:avLst/>
          </a:prstGeom>
          <a:noFill/>
        </p:spPr>
        <p:txBody>
          <a:bodyPr wrap="square" rtlCol="0">
            <a:spAutoFit/>
          </a:bodyPr>
          <a:lstStyle/>
          <a:p>
            <a:r>
              <a:rPr lang="ru-RU" b="1" dirty="0" smtClean="0">
                <a:latin typeface="Times New Roman" pitchFamily="18" charset="0"/>
                <a:cs typeface="Times New Roman" pitchFamily="18" charset="0"/>
              </a:rPr>
              <a:t>Креативное мышление</a:t>
            </a:r>
            <a:endParaRPr lang="ru-RU" b="1" dirty="0">
              <a:latin typeface="Times New Roman" pitchFamily="18" charset="0"/>
              <a:cs typeface="Times New Roman" pitchFamily="18" charset="0"/>
            </a:endParaRPr>
          </a:p>
        </p:txBody>
      </p:sp>
      <p:cxnSp>
        <p:nvCxnSpPr>
          <p:cNvPr id="8" name="Прямая соединительная линия 7"/>
          <p:cNvCxnSpPr/>
          <p:nvPr/>
        </p:nvCxnSpPr>
        <p:spPr>
          <a:xfrm>
            <a:off x="6012160" y="4509120"/>
            <a:ext cx="1008112" cy="34864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15616" y="571481"/>
            <a:ext cx="7848872" cy="1489367"/>
          </a:xfrm>
        </p:spPr>
        <p:txBody>
          <a:bodyPr>
            <a:noAutofit/>
          </a:bodyPr>
          <a:lstStyle/>
          <a:p>
            <a:r>
              <a:rPr lang="ru-RU" sz="2800" b="1" dirty="0">
                <a:solidFill>
                  <a:srgbClr val="0070C0"/>
                </a:solidFill>
                <a:cs typeface="Times New Roman" panose="02020603050405020304" pitchFamily="18" charset="0"/>
              </a:rPr>
              <a:t>Основные критерии отбора заданий для формирования и оценки функциональной грамотности</a:t>
            </a:r>
            <a:endParaRPr lang="ru-RU" sz="2400" b="1" dirty="0"/>
          </a:p>
        </p:txBody>
      </p:sp>
      <p:sp>
        <p:nvSpPr>
          <p:cNvPr id="3" name="Подзаголовок 2"/>
          <p:cNvSpPr>
            <a:spLocks noGrp="1"/>
          </p:cNvSpPr>
          <p:nvPr>
            <p:ph type="subTitle" idx="1"/>
          </p:nvPr>
        </p:nvSpPr>
        <p:spPr>
          <a:xfrm>
            <a:off x="1043608" y="2636912"/>
            <a:ext cx="7704856" cy="3744416"/>
          </a:xfrm>
        </p:spPr>
        <p:txBody>
          <a:bodyPr>
            <a:normAutofit fontScale="32500" lnSpcReduction="20000"/>
          </a:bodyPr>
          <a:lstStyle/>
          <a:p>
            <a:pPr marL="334156" lvl="0" indent="-334156" algn="l" defTabSz="445541">
              <a:spcBef>
                <a:spcPts val="974"/>
              </a:spcBef>
              <a:spcAft>
                <a:spcPts val="714"/>
              </a:spcAft>
              <a:buClr>
                <a:srgbClr val="A53010"/>
              </a:buClr>
              <a:buFont typeface="Wingdings" pitchFamily="2" charset="2"/>
              <a:buChar char="w"/>
            </a:pPr>
            <a:r>
              <a:rPr lang="ru-RU" sz="8600" b="1" dirty="0">
                <a:solidFill>
                  <a:prstClr val="black">
                    <a:lumMod val="75000"/>
                    <a:lumOff val="25000"/>
                  </a:prstClr>
                </a:solidFill>
                <a:latin typeface="Times New Roman" panose="02020603050405020304" pitchFamily="18" charset="0"/>
                <a:cs typeface="Times New Roman" panose="02020603050405020304" pitchFamily="18" charset="0"/>
              </a:rPr>
              <a:t>Наличие ситуационной значимости контекста</a:t>
            </a:r>
          </a:p>
          <a:p>
            <a:pPr marL="334156" lvl="0" indent="-334156" algn="l" defTabSz="445541">
              <a:spcBef>
                <a:spcPts val="974"/>
              </a:spcBef>
              <a:spcAft>
                <a:spcPts val="714"/>
              </a:spcAft>
              <a:buClr>
                <a:srgbClr val="A53010"/>
              </a:buClr>
              <a:buFont typeface="Wingdings" pitchFamily="2" charset="2"/>
              <a:buChar char="w"/>
            </a:pPr>
            <a:r>
              <a:rPr lang="ru-RU" sz="8600" b="1" dirty="0">
                <a:solidFill>
                  <a:prstClr val="black">
                    <a:lumMod val="75000"/>
                    <a:lumOff val="25000"/>
                  </a:prstClr>
                </a:solidFill>
                <a:latin typeface="Times New Roman" panose="02020603050405020304" pitchFamily="18" charset="0"/>
                <a:cs typeface="Times New Roman" panose="02020603050405020304" pitchFamily="18" charset="0"/>
              </a:rPr>
              <a:t>Необходимость перевода условий задачи, сформулированных с помощью обыденного языка, на язык предметной области</a:t>
            </a:r>
          </a:p>
          <a:p>
            <a:pPr marL="334156" lvl="0" indent="-334156" algn="l" defTabSz="445541">
              <a:spcBef>
                <a:spcPts val="974"/>
              </a:spcBef>
              <a:spcAft>
                <a:spcPts val="714"/>
              </a:spcAft>
              <a:buClr>
                <a:srgbClr val="A53010"/>
              </a:buClr>
              <a:buFont typeface="Wingdings" pitchFamily="2" charset="2"/>
              <a:buChar char="w"/>
            </a:pPr>
            <a:r>
              <a:rPr lang="ru-RU" sz="8600" b="1" dirty="0">
                <a:solidFill>
                  <a:prstClr val="black">
                    <a:lumMod val="75000"/>
                    <a:lumOff val="25000"/>
                  </a:prstClr>
                </a:solidFill>
                <a:latin typeface="Times New Roman" panose="02020603050405020304" pitchFamily="18" charset="0"/>
                <a:cs typeface="Times New Roman" panose="02020603050405020304" pitchFamily="18" charset="0"/>
              </a:rPr>
              <a:t>Новизна формулировки задачи, неопределенность в способах решения</a:t>
            </a:r>
          </a:p>
          <a:p>
            <a:endParaRPr lang="ru-RU" dirty="0"/>
          </a:p>
        </p:txBody>
      </p:sp>
      <p:sp>
        <p:nvSpPr>
          <p:cNvPr id="5" name="TextBox 4"/>
          <p:cNvSpPr txBox="1"/>
          <p:nvPr/>
        </p:nvSpPr>
        <p:spPr>
          <a:xfrm>
            <a:off x="1714480" y="357166"/>
            <a:ext cx="6429420" cy="369332"/>
          </a:xfrm>
          <a:prstGeom prst="rect">
            <a:avLst/>
          </a:prstGeom>
          <a:noFill/>
        </p:spPr>
        <p:txBody>
          <a:bodyPr wrap="square" rtlCol="0">
            <a:spAutoFit/>
          </a:bodyPr>
          <a:lstStyle/>
          <a:p>
            <a:endParaRPr lang="ru-RU" dirty="0">
              <a:solidFill>
                <a:prstClr val="black"/>
              </a:solidFill>
            </a:endParaRPr>
          </a:p>
        </p:txBody>
      </p:sp>
    </p:spTree>
    <p:extLst>
      <p:ext uri="{BB962C8B-B14F-4D97-AF65-F5344CB8AC3E}">
        <p14:creationId xmlns:p14="http://schemas.microsoft.com/office/powerpoint/2010/main" xmlns="" val="1369453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88641"/>
            <a:ext cx="7772400" cy="792087"/>
          </a:xfrm>
        </p:spPr>
        <p:txBody>
          <a:bodyPr>
            <a:normAutofit/>
          </a:bodyPr>
          <a:lstStyle/>
          <a:p>
            <a:r>
              <a:rPr lang="ru-RU" sz="3600" b="1" dirty="0" smtClean="0">
                <a:solidFill>
                  <a:schemeClr val="tx2">
                    <a:lumMod val="75000"/>
                  </a:schemeClr>
                </a:solidFill>
              </a:rPr>
              <a:t>Креативное мышление</a:t>
            </a:r>
            <a:endParaRPr lang="ru-RU" sz="3600" b="1" dirty="0">
              <a:solidFill>
                <a:schemeClr val="tx2">
                  <a:lumMod val="75000"/>
                </a:schemeClr>
              </a:solidFill>
            </a:endParaRPr>
          </a:p>
        </p:txBody>
      </p:sp>
      <p:sp>
        <p:nvSpPr>
          <p:cNvPr id="3" name="Подзаголовок 2"/>
          <p:cNvSpPr>
            <a:spLocks noGrp="1"/>
          </p:cNvSpPr>
          <p:nvPr>
            <p:ph type="subTitle" idx="1"/>
          </p:nvPr>
        </p:nvSpPr>
        <p:spPr>
          <a:xfrm>
            <a:off x="1115616" y="1124744"/>
            <a:ext cx="7344815" cy="4248472"/>
          </a:xfrm>
        </p:spPr>
        <p:txBody>
          <a:bodyPr>
            <a:normAutofit/>
          </a:bodyPr>
          <a:lstStyle/>
          <a:p>
            <a:pPr lvl="0" algn="just" defTabSz="457200">
              <a:spcBef>
                <a:spcPts val="0"/>
              </a:spcBef>
            </a:pPr>
            <a:r>
              <a:rPr lang="ru-RU" sz="2400" b="1" i="1" dirty="0">
                <a:solidFill>
                  <a:srgbClr val="FF0000"/>
                </a:solidFill>
                <a:latin typeface="Times New Roman" panose="02020603050405020304" pitchFamily="18" charset="0"/>
                <a:cs typeface="Times New Roman" panose="02020603050405020304" pitchFamily="18" charset="0"/>
              </a:rPr>
              <a:t>Креативное мышление </a:t>
            </a:r>
            <a:r>
              <a:rPr lang="ru-RU" sz="2400" dirty="0">
                <a:solidFill>
                  <a:prstClr val="black"/>
                </a:solidFill>
                <a:latin typeface="Times New Roman" panose="02020603050405020304" pitchFamily="18" charset="0"/>
                <a:cs typeface="Times New Roman" panose="02020603050405020304" pitchFamily="18" charset="0"/>
              </a:rPr>
              <a:t>— компонент функциональный грамотности, под которым понимают умение человека использовать свое воображение для выработки и совершенствования идей, формирования нового знания, решения задач, с которыми он не сталкивался раньше. По версии PISA, креативное мышление также способность критически осмысливать свои разработки, совершенствовать их.</a:t>
            </a:r>
          </a:p>
          <a:p>
            <a:endParaRPr lang="ru-RU" dirty="0"/>
          </a:p>
        </p:txBody>
      </p:sp>
      <p:sp>
        <p:nvSpPr>
          <p:cNvPr id="5" name="TextBox 4"/>
          <p:cNvSpPr txBox="1"/>
          <p:nvPr/>
        </p:nvSpPr>
        <p:spPr>
          <a:xfrm>
            <a:off x="1714480" y="357166"/>
            <a:ext cx="6429420" cy="369332"/>
          </a:xfrm>
          <a:prstGeom prst="rect">
            <a:avLst/>
          </a:prstGeom>
          <a:noFill/>
        </p:spPr>
        <p:txBody>
          <a:bodyPr wrap="square" rtlCol="0">
            <a:spAutoFit/>
          </a:bodyPr>
          <a:lstStyle/>
          <a:p>
            <a:endParaRPr lang="ru-RU" dirty="0">
              <a:solidFill>
                <a:prstClr val="black"/>
              </a:solidFill>
            </a:endParaRPr>
          </a:p>
        </p:txBody>
      </p:sp>
    </p:spTree>
    <p:extLst>
      <p:ext uri="{BB962C8B-B14F-4D97-AF65-F5344CB8AC3E}">
        <p14:creationId xmlns:p14="http://schemas.microsoft.com/office/powerpoint/2010/main" xmlns="" val="9125306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971600" y="260648"/>
            <a:ext cx="7848872" cy="6264696"/>
          </a:xfrm>
        </p:spPr>
        <p:txBody>
          <a:bodyPr>
            <a:normAutofit/>
          </a:bodyPr>
          <a:lstStyle/>
          <a:p>
            <a:pPr marL="342900" lvl="0" indent="-342900" algn="l" fontAlgn="base">
              <a:spcAft>
                <a:spcPct val="0"/>
              </a:spcAft>
              <a:buClr>
                <a:srgbClr val="779F92"/>
              </a:buClr>
              <a:buSzPct val="75000"/>
            </a:pPr>
            <a:r>
              <a:rPr lang="ru-RU" altLang="ru-RU" sz="2800" b="1" kern="0" dirty="0">
                <a:solidFill>
                  <a:schemeClr val="tx2">
                    <a:lumMod val="75000"/>
                  </a:schemeClr>
                </a:solidFill>
                <a:latin typeface="Arial"/>
              </a:rPr>
              <a:t>Впервые понятие креативного мышления выдвинул Дж. </a:t>
            </a:r>
            <a:r>
              <a:rPr lang="ru-RU" altLang="ru-RU" sz="2800" b="1" kern="0" dirty="0" err="1">
                <a:solidFill>
                  <a:schemeClr val="tx2">
                    <a:lumMod val="75000"/>
                  </a:schemeClr>
                </a:solidFill>
                <a:latin typeface="Arial"/>
              </a:rPr>
              <a:t>Гилфорд</a:t>
            </a:r>
            <a:endParaRPr lang="ru-RU" altLang="ru-RU" sz="2800" b="1" kern="0" dirty="0">
              <a:solidFill>
                <a:schemeClr val="tx2">
                  <a:lumMod val="75000"/>
                </a:schemeClr>
              </a:solidFill>
              <a:latin typeface="Arial"/>
            </a:endParaRPr>
          </a:p>
          <a:p>
            <a:pPr marL="342900" lvl="0" indent="-342900" algn="just" fontAlgn="base">
              <a:spcAft>
                <a:spcPct val="0"/>
              </a:spcAft>
              <a:buClr>
                <a:srgbClr val="779F92"/>
              </a:buClr>
              <a:buSzPct val="75000"/>
              <a:buFont typeface="Wingdings" pitchFamily="2" charset="2"/>
              <a:buChar char="n"/>
            </a:pPr>
            <a:r>
              <a:rPr lang="ru-RU" altLang="ru-RU" sz="2000" b="1" kern="0" dirty="0">
                <a:solidFill>
                  <a:srgbClr val="0066FF"/>
                </a:solidFill>
                <a:latin typeface="Arial"/>
              </a:rPr>
              <a:t>Креативность</a:t>
            </a:r>
            <a:r>
              <a:rPr lang="ru-RU" altLang="ru-RU" sz="2000" b="1" kern="0" dirty="0">
                <a:solidFill>
                  <a:srgbClr val="000000"/>
                </a:solidFill>
                <a:latin typeface="Arial"/>
              </a:rPr>
              <a:t> </a:t>
            </a:r>
            <a:r>
              <a:rPr lang="ru-RU" altLang="ru-RU" sz="2000" kern="0" dirty="0">
                <a:solidFill>
                  <a:srgbClr val="000000"/>
                </a:solidFill>
                <a:latin typeface="Arial"/>
              </a:rPr>
              <a:t>– один из видов мышления, характеризующийся созданием субъективно нового продукта и новообразований в ходе самой познавательной деятельности по его созданию, приводящий к получению решений, созданию необычных и оригинальных идей, обобщений и теорий.</a:t>
            </a:r>
          </a:p>
          <a:p>
            <a:pPr marL="342900" lvl="0" indent="-342900" algn="just" eaLnBrk="0" fontAlgn="base" hangingPunct="0">
              <a:spcAft>
                <a:spcPct val="0"/>
              </a:spcAft>
              <a:buClr>
                <a:srgbClr val="779F92"/>
              </a:buClr>
              <a:buSzPct val="75000"/>
            </a:pPr>
            <a:r>
              <a:rPr lang="ru-RU" altLang="ru-RU" sz="2000" kern="0" dirty="0">
                <a:solidFill>
                  <a:srgbClr val="000000"/>
                </a:solidFill>
                <a:latin typeface="Arial"/>
              </a:rPr>
              <a:t>     </a:t>
            </a:r>
            <a:r>
              <a:rPr lang="ru-RU" altLang="ru-RU" sz="2000" b="1" kern="0" dirty="0">
                <a:solidFill>
                  <a:srgbClr val="0066FF"/>
                </a:solidFill>
                <a:latin typeface="Arial"/>
              </a:rPr>
              <a:t>Креативное мышление характеризуют четыре основных качества: </a:t>
            </a:r>
          </a:p>
          <a:p>
            <a:pPr marL="342900" lvl="0" indent="-342900" algn="just" eaLnBrk="0" fontAlgn="base" hangingPunct="0">
              <a:spcAft>
                <a:spcPct val="0"/>
              </a:spcAft>
              <a:buClr>
                <a:srgbClr val="779F92"/>
              </a:buClr>
              <a:buSzPct val="75000"/>
              <a:buFont typeface="Wingdings" pitchFamily="2" charset="2"/>
              <a:buChar char="n"/>
            </a:pPr>
            <a:r>
              <a:rPr lang="ru-RU" altLang="ru-RU" sz="2000" kern="0" dirty="0">
                <a:solidFill>
                  <a:srgbClr val="000000"/>
                </a:solidFill>
                <a:latin typeface="Arial"/>
              </a:rPr>
              <a:t>-быстрота (способность высказывать максимальное количество идей в определенный отрезок времени), </a:t>
            </a:r>
          </a:p>
          <a:p>
            <a:pPr marL="342900" lvl="0" indent="-342900" algn="just" eaLnBrk="0" fontAlgn="base" hangingPunct="0">
              <a:spcAft>
                <a:spcPct val="0"/>
              </a:spcAft>
              <a:buClr>
                <a:srgbClr val="779F92"/>
              </a:buClr>
              <a:buSzPct val="75000"/>
              <a:buFont typeface="Wingdings" pitchFamily="2" charset="2"/>
              <a:buChar char="n"/>
            </a:pPr>
            <a:r>
              <a:rPr lang="ru-RU" altLang="ru-RU" sz="2000" kern="0" dirty="0">
                <a:solidFill>
                  <a:srgbClr val="000000"/>
                </a:solidFill>
                <a:latin typeface="Arial"/>
              </a:rPr>
              <a:t>-гибкость (способность высказывать широкое многообразие идей), -</a:t>
            </a:r>
          </a:p>
          <a:p>
            <a:pPr marL="342900" lvl="0" indent="-342900" algn="just" eaLnBrk="0" fontAlgn="base" hangingPunct="0">
              <a:spcAft>
                <a:spcPct val="0"/>
              </a:spcAft>
              <a:buClr>
                <a:srgbClr val="779F92"/>
              </a:buClr>
              <a:buSzPct val="75000"/>
              <a:buFont typeface="Wingdings" pitchFamily="2" charset="2"/>
              <a:buChar char="n"/>
            </a:pPr>
            <a:r>
              <a:rPr lang="ru-RU" altLang="ru-RU" sz="2000" kern="0" dirty="0">
                <a:solidFill>
                  <a:srgbClr val="000000"/>
                </a:solidFill>
                <a:latin typeface="Arial"/>
              </a:rPr>
              <a:t>-оригинальность (способность порождать новые нестандартные идеи), </a:t>
            </a:r>
          </a:p>
          <a:p>
            <a:pPr marL="342900" lvl="0" indent="-342900" algn="just" eaLnBrk="0" fontAlgn="base" hangingPunct="0">
              <a:spcAft>
                <a:spcPct val="0"/>
              </a:spcAft>
              <a:buClr>
                <a:srgbClr val="779F92"/>
              </a:buClr>
              <a:buSzPct val="75000"/>
              <a:buFont typeface="Wingdings" pitchFamily="2" charset="2"/>
              <a:buChar char="n"/>
            </a:pPr>
            <a:r>
              <a:rPr lang="ru-RU" altLang="ru-RU" sz="2000" kern="0" dirty="0">
                <a:solidFill>
                  <a:srgbClr val="000000"/>
                </a:solidFill>
                <a:latin typeface="Arial"/>
              </a:rPr>
              <a:t>-точность (законченность, способность совершенствовать или придавать завершенный вид своим мыслям)</a:t>
            </a:r>
          </a:p>
          <a:p>
            <a:endParaRPr lang="ru-RU" dirty="0"/>
          </a:p>
        </p:txBody>
      </p:sp>
      <p:sp>
        <p:nvSpPr>
          <p:cNvPr id="5" name="TextBox 4"/>
          <p:cNvSpPr txBox="1"/>
          <p:nvPr/>
        </p:nvSpPr>
        <p:spPr>
          <a:xfrm>
            <a:off x="1714480" y="357166"/>
            <a:ext cx="6429420" cy="369332"/>
          </a:xfrm>
          <a:prstGeom prst="rect">
            <a:avLst/>
          </a:prstGeom>
          <a:noFill/>
        </p:spPr>
        <p:txBody>
          <a:bodyPr wrap="square" rtlCol="0">
            <a:spAutoFit/>
          </a:bodyPr>
          <a:lstStyle/>
          <a:p>
            <a:endParaRPr lang="ru-RU" dirty="0">
              <a:solidFill>
                <a:prstClr val="black"/>
              </a:solidFill>
            </a:endParaRPr>
          </a:p>
        </p:txBody>
      </p:sp>
      <p:cxnSp>
        <p:nvCxnSpPr>
          <p:cNvPr id="13" name="Прямая соединительная линия 12"/>
          <p:cNvCxnSpPr/>
          <p:nvPr/>
        </p:nvCxnSpPr>
        <p:spPr>
          <a:xfrm rot="10800000" flipV="1">
            <a:off x="2500298" y="4643446"/>
            <a:ext cx="500066" cy="21431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80036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043608" y="260648"/>
            <a:ext cx="7776864" cy="6264696"/>
          </a:xfrm>
        </p:spPr>
        <p:txBody>
          <a:bodyPr/>
          <a:lstStyle/>
          <a:p>
            <a:pPr lvl="0" algn="l" defTabSz="817312">
              <a:spcBef>
                <a:spcPts val="766"/>
              </a:spcBef>
              <a:buClr>
                <a:srgbClr val="A53010"/>
              </a:buClr>
              <a:defRPr sz="4100"/>
            </a:pPr>
            <a:endParaRPr lang="ru-RU" sz="2400" dirty="0" smtClean="0">
              <a:solidFill>
                <a:prstClr val="black">
                  <a:lumMod val="75000"/>
                  <a:lumOff val="25000"/>
                </a:prstClr>
              </a:solidFill>
              <a:latin typeface="Times New Roman" panose="02020603050405020304" pitchFamily="18" charset="0"/>
              <a:cs typeface="Times New Roman" panose="02020603050405020304" pitchFamily="18" charset="0"/>
            </a:endParaRPr>
          </a:p>
          <a:p>
            <a:pPr lvl="0" algn="l" defTabSz="817312">
              <a:spcBef>
                <a:spcPts val="766"/>
              </a:spcBef>
              <a:buClr>
                <a:srgbClr val="A53010"/>
              </a:buClr>
              <a:defRPr sz="4100"/>
            </a:pPr>
            <a:endParaRPr lang="ru-RU" sz="2400" dirty="0">
              <a:solidFill>
                <a:prstClr val="black">
                  <a:lumMod val="75000"/>
                  <a:lumOff val="25000"/>
                </a:prstClr>
              </a:solidFill>
              <a:latin typeface="Times New Roman" panose="02020603050405020304" pitchFamily="18" charset="0"/>
              <a:cs typeface="Times New Roman" panose="02020603050405020304" pitchFamily="18" charset="0"/>
            </a:endParaRPr>
          </a:p>
          <a:p>
            <a:pPr lvl="0" algn="l" defTabSz="817312">
              <a:spcBef>
                <a:spcPts val="766"/>
              </a:spcBef>
              <a:buClr>
                <a:srgbClr val="A53010"/>
              </a:buClr>
              <a:defRPr sz="4100"/>
            </a:pPr>
            <a:r>
              <a:rPr lang="ru-RU" sz="2400" dirty="0" smtClean="0">
                <a:solidFill>
                  <a:prstClr val="black">
                    <a:lumMod val="75000"/>
                    <a:lumOff val="25000"/>
                  </a:prstClr>
                </a:solidFill>
                <a:latin typeface="Times New Roman" panose="02020603050405020304" pitchFamily="18" charset="0"/>
                <a:cs typeface="Times New Roman" panose="02020603050405020304" pitchFamily="18" charset="0"/>
              </a:rPr>
              <a:t>Способность </a:t>
            </a:r>
            <a:r>
              <a:rPr lang="ru-RU" sz="2400" dirty="0">
                <a:solidFill>
                  <a:prstClr val="black">
                    <a:lumMod val="75000"/>
                    <a:lumOff val="25000"/>
                  </a:prstClr>
                </a:solidFill>
                <a:latin typeface="Times New Roman" panose="02020603050405020304" pitchFamily="18" charset="0"/>
                <a:cs typeface="Times New Roman" panose="02020603050405020304" pitchFamily="18" charset="0"/>
              </a:rPr>
              <a:t>продуктивно участвовать в процессе </a:t>
            </a:r>
            <a:r>
              <a:rPr lang="ru-RU" sz="2400" b="1" dirty="0">
                <a:solidFill>
                  <a:prstClr val="black">
                    <a:lumMod val="75000"/>
                    <a:lumOff val="25000"/>
                  </a:prstClr>
                </a:solidFill>
                <a:latin typeface="Times New Roman" panose="02020603050405020304" pitchFamily="18" charset="0"/>
                <a:cs typeface="Times New Roman" panose="02020603050405020304" pitchFamily="18" charset="0"/>
              </a:rPr>
              <a:t>выработки</a:t>
            </a:r>
            <a:r>
              <a:rPr lang="ru-RU" sz="2400" dirty="0">
                <a:solidFill>
                  <a:prstClr val="black">
                    <a:lumMod val="75000"/>
                    <a:lumOff val="25000"/>
                  </a:prstClr>
                </a:solidFill>
                <a:latin typeface="Times New Roman" panose="02020603050405020304" pitchFamily="18" charset="0"/>
                <a:cs typeface="Times New Roman" panose="02020603050405020304" pitchFamily="18" charset="0"/>
              </a:rPr>
              <a:t>, </a:t>
            </a:r>
            <a:r>
              <a:rPr lang="ru-RU" sz="2400" b="1" dirty="0">
                <a:solidFill>
                  <a:prstClr val="black">
                    <a:lumMod val="75000"/>
                    <a:lumOff val="25000"/>
                  </a:prstClr>
                </a:solidFill>
                <a:latin typeface="Times New Roman" panose="02020603050405020304" pitchFamily="18" charset="0"/>
                <a:cs typeface="Times New Roman" panose="02020603050405020304" pitchFamily="18" charset="0"/>
              </a:rPr>
              <a:t>оценки</a:t>
            </a:r>
            <a:r>
              <a:rPr lang="ru-RU" sz="2400" dirty="0">
                <a:solidFill>
                  <a:prstClr val="black">
                    <a:lumMod val="75000"/>
                    <a:lumOff val="25000"/>
                  </a:prstClr>
                </a:solidFill>
                <a:latin typeface="Times New Roman" panose="02020603050405020304" pitchFamily="18" charset="0"/>
                <a:cs typeface="Times New Roman" panose="02020603050405020304" pitchFamily="18" charset="0"/>
              </a:rPr>
              <a:t> и </a:t>
            </a:r>
            <a:r>
              <a:rPr lang="ru-RU" sz="2400" b="1" dirty="0">
                <a:solidFill>
                  <a:prstClr val="black">
                    <a:lumMod val="75000"/>
                    <a:lumOff val="25000"/>
                  </a:prstClr>
                </a:solidFill>
                <a:latin typeface="Times New Roman" panose="02020603050405020304" pitchFamily="18" charset="0"/>
                <a:cs typeface="Times New Roman" panose="02020603050405020304" pitchFamily="18" charset="0"/>
              </a:rPr>
              <a:t>совершенствования</a:t>
            </a:r>
            <a:r>
              <a:rPr lang="ru-RU" sz="2400" dirty="0">
                <a:solidFill>
                  <a:prstClr val="black">
                    <a:lumMod val="75000"/>
                    <a:lumOff val="25000"/>
                  </a:prstClr>
                </a:solidFill>
                <a:latin typeface="Times New Roman" panose="02020603050405020304" pitchFamily="18" charset="0"/>
                <a:cs typeface="Times New Roman" panose="02020603050405020304" pitchFamily="18" charset="0"/>
              </a:rPr>
              <a:t> идей, направленных на получение:</a:t>
            </a:r>
          </a:p>
          <a:p>
            <a:pPr marL="334156" lvl="0" indent="-334156" algn="l" defTabSz="817312">
              <a:spcBef>
                <a:spcPts val="766"/>
              </a:spcBef>
              <a:buClr>
                <a:srgbClr val="A53010"/>
              </a:buClr>
              <a:buFont typeface="Wingdings 3" charset="2"/>
              <a:buChar char=""/>
              <a:defRPr sz="4100"/>
            </a:pPr>
            <a:r>
              <a:rPr lang="ru-RU" sz="2400" b="1" i="1" dirty="0">
                <a:solidFill>
                  <a:prstClr val="black">
                    <a:lumMod val="75000"/>
                    <a:lumOff val="25000"/>
                  </a:prstClr>
                </a:solidFill>
                <a:latin typeface="Times New Roman" panose="02020603050405020304" pitchFamily="18" charset="0"/>
                <a:cs typeface="Times New Roman" panose="02020603050405020304" pitchFamily="18" charset="0"/>
              </a:rPr>
              <a:t>инновационных</a:t>
            </a:r>
            <a:r>
              <a:rPr lang="ru-RU" sz="2400" dirty="0">
                <a:solidFill>
                  <a:prstClr val="black">
                    <a:lumMod val="75000"/>
                    <a:lumOff val="25000"/>
                  </a:prstClr>
                </a:solidFill>
                <a:latin typeface="Times New Roman" panose="02020603050405020304" pitchFamily="18" charset="0"/>
                <a:cs typeface="Times New Roman" panose="02020603050405020304" pitchFamily="18" charset="0"/>
              </a:rPr>
              <a:t> (новых, новаторских, оригинальных, нестандартных, непривычных) и </a:t>
            </a:r>
            <a:r>
              <a:rPr lang="ru-RU" sz="2400" b="1" i="1" dirty="0">
                <a:solidFill>
                  <a:prstClr val="black">
                    <a:lumMod val="75000"/>
                    <a:lumOff val="25000"/>
                  </a:prstClr>
                </a:solidFill>
                <a:latin typeface="Times New Roman" panose="02020603050405020304" pitchFamily="18" charset="0"/>
                <a:cs typeface="Times New Roman" panose="02020603050405020304" pitchFamily="18" charset="0"/>
              </a:rPr>
              <a:t>эффективных</a:t>
            </a:r>
            <a:r>
              <a:rPr lang="ru-RU" sz="2400" dirty="0">
                <a:solidFill>
                  <a:prstClr val="black">
                    <a:lumMod val="75000"/>
                    <a:lumOff val="25000"/>
                  </a:prstClr>
                </a:solidFill>
                <a:latin typeface="Times New Roman" panose="02020603050405020304" pitchFamily="18" charset="0"/>
                <a:cs typeface="Times New Roman" panose="02020603050405020304" pitchFamily="18" charset="0"/>
              </a:rPr>
              <a:t> (действенных, результативных, экономичных, оптимальных ) </a:t>
            </a:r>
            <a:r>
              <a:rPr lang="ru-RU" sz="2400" b="1" i="1" dirty="0">
                <a:solidFill>
                  <a:prstClr val="black">
                    <a:lumMod val="75000"/>
                    <a:lumOff val="25000"/>
                  </a:prstClr>
                </a:solidFill>
                <a:latin typeface="Times New Roman" panose="02020603050405020304" pitchFamily="18" charset="0"/>
                <a:cs typeface="Times New Roman" panose="02020603050405020304" pitchFamily="18" charset="0"/>
              </a:rPr>
              <a:t>решений</a:t>
            </a:r>
            <a:r>
              <a:rPr lang="ru-RU" sz="2400" dirty="0">
                <a:solidFill>
                  <a:prstClr val="black">
                    <a:lumMod val="75000"/>
                    <a:lumOff val="25000"/>
                  </a:prstClr>
                </a:solidFill>
                <a:latin typeface="Times New Roman" panose="02020603050405020304" pitchFamily="18" charset="0"/>
                <a:cs typeface="Times New Roman" panose="02020603050405020304" pitchFamily="18" charset="0"/>
              </a:rPr>
              <a:t>, и/или</a:t>
            </a:r>
          </a:p>
          <a:p>
            <a:pPr marL="334156" lvl="0" indent="-334156" algn="l" defTabSz="817312">
              <a:spcBef>
                <a:spcPts val="766"/>
              </a:spcBef>
              <a:buClr>
                <a:srgbClr val="A53010"/>
              </a:buClr>
              <a:buFont typeface="Wingdings 3" charset="2"/>
              <a:buChar char=""/>
              <a:defRPr sz="4100"/>
            </a:pPr>
            <a:r>
              <a:rPr lang="ru-RU" sz="2400" b="1" i="1" dirty="0">
                <a:solidFill>
                  <a:prstClr val="black">
                    <a:lumMod val="75000"/>
                    <a:lumOff val="25000"/>
                  </a:prstClr>
                </a:solidFill>
                <a:latin typeface="Times New Roman" panose="02020603050405020304" pitchFamily="18" charset="0"/>
                <a:cs typeface="Times New Roman" panose="02020603050405020304" pitchFamily="18" charset="0"/>
              </a:rPr>
              <a:t>нового знания</a:t>
            </a:r>
            <a:r>
              <a:rPr lang="ru-RU" sz="2400" dirty="0">
                <a:solidFill>
                  <a:prstClr val="black">
                    <a:lumMod val="75000"/>
                    <a:lumOff val="25000"/>
                  </a:prstClr>
                </a:solidFill>
                <a:latin typeface="Times New Roman" panose="02020603050405020304" pitchFamily="18" charset="0"/>
                <a:cs typeface="Times New Roman" panose="02020603050405020304" pitchFamily="18" charset="0"/>
              </a:rPr>
              <a:t>, и/или</a:t>
            </a:r>
          </a:p>
          <a:p>
            <a:pPr marL="334156" lvl="0" indent="-334156" algn="l" defTabSz="817312">
              <a:spcBef>
                <a:spcPts val="766"/>
              </a:spcBef>
              <a:buClr>
                <a:srgbClr val="A53010"/>
              </a:buClr>
              <a:buFont typeface="Wingdings 3" charset="2"/>
              <a:buChar char=""/>
              <a:defRPr sz="4100"/>
            </a:pPr>
            <a:r>
              <a:rPr lang="ru-RU" sz="2400" b="1" i="1" dirty="0">
                <a:solidFill>
                  <a:prstClr val="black">
                    <a:lumMod val="75000"/>
                    <a:lumOff val="25000"/>
                  </a:prstClr>
                </a:solidFill>
                <a:latin typeface="Times New Roman" panose="02020603050405020304" pitchFamily="18" charset="0"/>
                <a:cs typeface="Times New Roman" panose="02020603050405020304" pitchFamily="18" charset="0"/>
              </a:rPr>
              <a:t>эффектного</a:t>
            </a:r>
            <a:r>
              <a:rPr lang="ru-RU" sz="2400" dirty="0">
                <a:solidFill>
                  <a:prstClr val="black">
                    <a:lumMod val="75000"/>
                    <a:lumOff val="25000"/>
                  </a:prstClr>
                </a:solidFill>
                <a:latin typeface="Times New Roman" panose="02020603050405020304" pitchFamily="18" charset="0"/>
                <a:cs typeface="Times New Roman" panose="02020603050405020304" pitchFamily="18" charset="0"/>
              </a:rPr>
              <a:t> (впечатляющего, вдохновляющего, необыкновенного, удивительного и т.п.) </a:t>
            </a:r>
            <a:r>
              <a:rPr lang="ru-RU" sz="2400" b="1" i="1" dirty="0">
                <a:solidFill>
                  <a:prstClr val="black">
                    <a:lumMod val="75000"/>
                    <a:lumOff val="25000"/>
                  </a:prstClr>
                </a:solidFill>
                <a:latin typeface="Times New Roman" panose="02020603050405020304" pitchFamily="18" charset="0"/>
                <a:cs typeface="Times New Roman" panose="02020603050405020304" pitchFamily="18" charset="0"/>
              </a:rPr>
              <a:t>выражения воображения</a:t>
            </a:r>
          </a:p>
          <a:p>
            <a:endParaRPr lang="ru-RU" dirty="0"/>
          </a:p>
        </p:txBody>
      </p:sp>
      <p:sp>
        <p:nvSpPr>
          <p:cNvPr id="5" name="TextBox 4"/>
          <p:cNvSpPr txBox="1"/>
          <p:nvPr/>
        </p:nvSpPr>
        <p:spPr>
          <a:xfrm>
            <a:off x="1714480" y="357166"/>
            <a:ext cx="6429420" cy="523220"/>
          </a:xfrm>
          <a:prstGeom prst="rect">
            <a:avLst/>
          </a:prstGeom>
          <a:noFill/>
        </p:spPr>
        <p:txBody>
          <a:bodyPr wrap="square" rtlCol="0">
            <a:spAutoFit/>
          </a:bodyPr>
          <a:lstStyle/>
          <a:p>
            <a:r>
              <a:rPr lang="ru-RU" sz="2800" b="1" dirty="0">
                <a:solidFill>
                  <a:schemeClr val="tx2">
                    <a:lumMod val="75000"/>
                  </a:schemeClr>
                </a:solidFill>
                <a:latin typeface="+mj-lt"/>
                <a:ea typeface="+mj-ea"/>
                <a:cs typeface="Times New Roman" panose="02020603050405020304" pitchFamily="18" charset="0"/>
              </a:rPr>
              <a:t>Креативное мышление: понятие</a:t>
            </a:r>
            <a:endParaRPr lang="ru-RU" dirty="0">
              <a:solidFill>
                <a:schemeClr val="tx2">
                  <a:lumMod val="75000"/>
                </a:schemeClr>
              </a:solidFill>
              <a:latin typeface="+mj-lt"/>
            </a:endParaRPr>
          </a:p>
        </p:txBody>
      </p:sp>
      <p:cxnSp>
        <p:nvCxnSpPr>
          <p:cNvPr id="13" name="Прямая соединительная линия 12"/>
          <p:cNvCxnSpPr/>
          <p:nvPr/>
        </p:nvCxnSpPr>
        <p:spPr>
          <a:xfrm rot="10800000" flipV="1">
            <a:off x="2500298" y="4643446"/>
            <a:ext cx="500066" cy="21431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3734013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971600" y="260648"/>
            <a:ext cx="7848872" cy="6264696"/>
          </a:xfrm>
        </p:spPr>
        <p:txBody>
          <a:bodyPr/>
          <a:lstStyle/>
          <a:p>
            <a:pPr marL="342900" lvl="0" indent="-342900" algn="l" eaLnBrk="0" fontAlgn="base" hangingPunct="0">
              <a:spcAft>
                <a:spcPct val="0"/>
              </a:spcAft>
              <a:buClr>
                <a:srgbClr val="779F92"/>
              </a:buClr>
              <a:buSzPct val="75000"/>
              <a:buFont typeface="Wingdings" pitchFamily="2" charset="2"/>
              <a:buChar char="n"/>
            </a:pPr>
            <a:endParaRPr lang="ru-RU" altLang="ru-RU" sz="1800" kern="0" dirty="0" smtClean="0">
              <a:solidFill>
                <a:srgbClr val="000000"/>
              </a:solidFill>
              <a:latin typeface="Arial"/>
            </a:endParaRPr>
          </a:p>
          <a:p>
            <a:pPr lvl="0" eaLnBrk="0" fontAlgn="base" hangingPunct="0">
              <a:spcAft>
                <a:spcPct val="0"/>
              </a:spcAft>
              <a:buClr>
                <a:srgbClr val="779F92"/>
              </a:buClr>
              <a:buSzPct val="75000"/>
            </a:pPr>
            <a:r>
              <a:rPr lang="ru-RU" altLang="ru-RU" b="1" kern="0" dirty="0">
                <a:solidFill>
                  <a:schemeClr val="tx2"/>
                </a:solidFill>
                <a:latin typeface="Arial"/>
                <a:ea typeface="+mj-ea"/>
                <a:cs typeface="+mj-cs"/>
              </a:rPr>
              <a:t>Факторы, влияющие на креативность</a:t>
            </a:r>
            <a:endParaRPr lang="ru-RU" altLang="ru-RU" sz="1800" kern="0" dirty="0">
              <a:solidFill>
                <a:schemeClr val="tx2"/>
              </a:solidFill>
              <a:latin typeface="Arial"/>
            </a:endParaRPr>
          </a:p>
          <a:p>
            <a:pPr lvl="0" eaLnBrk="0" fontAlgn="base" hangingPunct="0">
              <a:spcAft>
                <a:spcPct val="0"/>
              </a:spcAft>
              <a:buClr>
                <a:srgbClr val="779F92"/>
              </a:buClr>
              <a:buSzPct val="75000"/>
            </a:pPr>
            <a:r>
              <a:rPr lang="ru-RU" altLang="ru-RU" sz="2400" b="1" dirty="0">
                <a:solidFill>
                  <a:schemeClr val="tx2"/>
                </a:solidFill>
                <a:latin typeface="Arial" charset="0"/>
              </a:rPr>
              <a:t>в</a:t>
            </a:r>
            <a:r>
              <a:rPr lang="ru-RU" altLang="ru-RU" sz="2400" b="1" dirty="0" smtClean="0">
                <a:solidFill>
                  <a:schemeClr val="tx2"/>
                </a:solidFill>
                <a:latin typeface="Arial" charset="0"/>
              </a:rPr>
              <a:t>нутренние  </a:t>
            </a:r>
            <a:r>
              <a:rPr lang="ru-RU" altLang="ru-RU" sz="2400" b="1" dirty="0">
                <a:solidFill>
                  <a:schemeClr val="tx2"/>
                </a:solidFill>
                <a:latin typeface="Arial" charset="0"/>
              </a:rPr>
              <a:t>(</a:t>
            </a:r>
            <a:r>
              <a:rPr lang="ru-RU" altLang="ru-RU" sz="2400" b="1" dirty="0" smtClean="0">
                <a:solidFill>
                  <a:schemeClr val="tx2"/>
                </a:solidFill>
                <a:latin typeface="Arial" charset="0"/>
              </a:rPr>
              <a:t>личностные)</a:t>
            </a:r>
            <a:endParaRPr lang="ru-RU" altLang="ru-RU" sz="1800" kern="0" dirty="0">
              <a:solidFill>
                <a:schemeClr val="tx2"/>
              </a:solidFill>
              <a:latin typeface="Arial"/>
            </a:endParaRPr>
          </a:p>
          <a:p>
            <a:pPr marL="342900" lvl="0" indent="-342900" algn="l" eaLnBrk="0" fontAlgn="base" hangingPunct="0">
              <a:spcAft>
                <a:spcPct val="0"/>
              </a:spcAft>
              <a:buClr>
                <a:srgbClr val="779F92"/>
              </a:buClr>
              <a:buSzPct val="75000"/>
              <a:buFont typeface="Wingdings" pitchFamily="2" charset="2"/>
              <a:buChar char="n"/>
            </a:pPr>
            <a:endParaRPr lang="ru-RU" altLang="ru-RU" sz="1800" kern="0" dirty="0" smtClean="0">
              <a:solidFill>
                <a:srgbClr val="000000"/>
              </a:solidFill>
              <a:latin typeface="Arial"/>
            </a:endParaRPr>
          </a:p>
          <a:p>
            <a:pPr marL="342900" lvl="0" indent="-342900" algn="l" eaLnBrk="0" fontAlgn="base" hangingPunct="0">
              <a:spcAft>
                <a:spcPct val="0"/>
              </a:spcAft>
              <a:buClr>
                <a:srgbClr val="779F92"/>
              </a:buClr>
              <a:buSzPct val="75000"/>
              <a:buFont typeface="Wingdings" pitchFamily="2" charset="2"/>
              <a:buChar char="n"/>
            </a:pPr>
            <a:r>
              <a:rPr lang="ru-RU" altLang="ru-RU" sz="2000" b="1" kern="0" dirty="0" smtClean="0">
                <a:solidFill>
                  <a:srgbClr val="000000"/>
                </a:solidFill>
              </a:rPr>
              <a:t>уверенность </a:t>
            </a:r>
            <a:r>
              <a:rPr lang="ru-RU" altLang="ru-RU" sz="2000" b="1" kern="0" dirty="0">
                <a:solidFill>
                  <a:srgbClr val="000000"/>
                </a:solidFill>
              </a:rPr>
              <a:t>в своих силах</a:t>
            </a:r>
          </a:p>
          <a:p>
            <a:pPr marL="342900" lvl="0" indent="-342900" algn="l" eaLnBrk="0" fontAlgn="base" hangingPunct="0">
              <a:spcAft>
                <a:spcPct val="0"/>
              </a:spcAft>
              <a:buClr>
                <a:srgbClr val="779F92"/>
              </a:buClr>
              <a:buSzPct val="75000"/>
              <a:buFont typeface="Wingdings" pitchFamily="2" charset="2"/>
              <a:buChar char="n"/>
            </a:pPr>
            <a:r>
              <a:rPr lang="ru-RU" altLang="ru-RU" sz="2000" b="1" kern="0" dirty="0">
                <a:solidFill>
                  <a:srgbClr val="000000"/>
                </a:solidFill>
              </a:rPr>
              <a:t>знание предмета, любознательность</a:t>
            </a:r>
          </a:p>
          <a:p>
            <a:pPr marL="342900" lvl="0" indent="-342900" algn="l" eaLnBrk="0" fontAlgn="base" hangingPunct="0">
              <a:spcAft>
                <a:spcPct val="0"/>
              </a:spcAft>
              <a:buClr>
                <a:srgbClr val="779F92"/>
              </a:buClr>
              <a:buSzPct val="75000"/>
              <a:buFont typeface="Wingdings" pitchFamily="2" charset="2"/>
              <a:buChar char="n"/>
            </a:pPr>
            <a:r>
              <a:rPr lang="ru-RU" altLang="ru-RU" sz="2000" b="1" kern="0" dirty="0">
                <a:solidFill>
                  <a:srgbClr val="000000"/>
                </a:solidFill>
              </a:rPr>
              <a:t> доминирование эмоций радости и даже определенная доля агрессивности</a:t>
            </a:r>
          </a:p>
          <a:p>
            <a:pPr marL="342900" lvl="0" indent="-342900" algn="l" eaLnBrk="0" fontAlgn="base" hangingPunct="0">
              <a:spcAft>
                <a:spcPct val="0"/>
              </a:spcAft>
              <a:buClr>
                <a:srgbClr val="779F92"/>
              </a:buClr>
              <a:buSzPct val="75000"/>
              <a:buFont typeface="Wingdings" pitchFamily="2" charset="2"/>
              <a:buChar char="n"/>
            </a:pPr>
            <a:r>
              <a:rPr lang="ru-RU" altLang="ru-RU" sz="2000" b="1" kern="0" dirty="0">
                <a:solidFill>
                  <a:srgbClr val="000000"/>
                </a:solidFill>
              </a:rPr>
              <a:t>склонность к риску</a:t>
            </a:r>
          </a:p>
          <a:p>
            <a:pPr marL="342900" lvl="0" indent="-342900" algn="l" eaLnBrk="0" fontAlgn="base" hangingPunct="0">
              <a:spcAft>
                <a:spcPct val="0"/>
              </a:spcAft>
              <a:buClr>
                <a:srgbClr val="779F92"/>
              </a:buClr>
              <a:buSzPct val="75000"/>
              <a:buFont typeface="Wingdings" pitchFamily="2" charset="2"/>
              <a:buChar char="n"/>
            </a:pPr>
            <a:r>
              <a:rPr lang="ru-RU" altLang="ru-RU" sz="2000" b="1" kern="0" dirty="0">
                <a:solidFill>
                  <a:srgbClr val="000000"/>
                </a:solidFill>
              </a:rPr>
              <a:t> отсутствие боязни показаться странным и необычным</a:t>
            </a:r>
          </a:p>
          <a:p>
            <a:pPr marL="342900" lvl="0" indent="-342900" algn="l" eaLnBrk="0" fontAlgn="base" hangingPunct="0">
              <a:spcAft>
                <a:spcPct val="0"/>
              </a:spcAft>
              <a:buClr>
                <a:srgbClr val="779F92"/>
              </a:buClr>
              <a:buSzPct val="75000"/>
              <a:buFont typeface="Wingdings" pitchFamily="2" charset="2"/>
              <a:buChar char="n"/>
            </a:pPr>
            <a:r>
              <a:rPr lang="ru-RU" altLang="ru-RU" sz="2000" b="1" kern="0" dirty="0">
                <a:solidFill>
                  <a:srgbClr val="000000"/>
                </a:solidFill>
              </a:rPr>
              <a:t> отсутствие конформизма в действиях и мыслях</a:t>
            </a:r>
          </a:p>
          <a:p>
            <a:pPr marL="342900" lvl="0" indent="-342900" algn="l" eaLnBrk="0" fontAlgn="base" hangingPunct="0">
              <a:spcAft>
                <a:spcPct val="0"/>
              </a:spcAft>
              <a:buClr>
                <a:srgbClr val="779F92"/>
              </a:buClr>
              <a:buSzPct val="75000"/>
              <a:buFont typeface="Wingdings" pitchFamily="2" charset="2"/>
              <a:buChar char="n"/>
            </a:pPr>
            <a:r>
              <a:rPr lang="ru-RU" altLang="ru-RU" sz="2000" b="1" kern="0" dirty="0">
                <a:solidFill>
                  <a:srgbClr val="000000"/>
                </a:solidFill>
              </a:rPr>
              <a:t>развитое чувство юмора </a:t>
            </a:r>
          </a:p>
          <a:p>
            <a:pPr marL="342900" lvl="0" indent="-342900" algn="l" eaLnBrk="0" fontAlgn="base" hangingPunct="0">
              <a:spcAft>
                <a:spcPct val="0"/>
              </a:spcAft>
              <a:buClr>
                <a:srgbClr val="779F92"/>
              </a:buClr>
              <a:buSzPct val="75000"/>
              <a:buFont typeface="Wingdings" pitchFamily="2" charset="2"/>
              <a:buChar char="n"/>
            </a:pPr>
            <a:r>
              <a:rPr lang="ru-RU" altLang="ru-RU" sz="2000" b="1" kern="0" dirty="0">
                <a:solidFill>
                  <a:srgbClr val="000000"/>
                </a:solidFill>
              </a:rPr>
              <a:t>наличие богатого по содержанию подсознания</a:t>
            </a:r>
          </a:p>
          <a:p>
            <a:pPr marL="342900" lvl="0" indent="-342900" algn="l" eaLnBrk="0" fontAlgn="base" hangingPunct="0">
              <a:spcAft>
                <a:spcPct val="0"/>
              </a:spcAft>
              <a:buClr>
                <a:srgbClr val="779F92"/>
              </a:buClr>
              <a:buSzPct val="75000"/>
              <a:buFont typeface="Wingdings" pitchFamily="2" charset="2"/>
              <a:buChar char="n"/>
            </a:pPr>
            <a:r>
              <a:rPr lang="ru-RU" altLang="ru-RU" sz="2000" b="1" kern="0" dirty="0">
                <a:solidFill>
                  <a:srgbClr val="000000"/>
                </a:solidFill>
              </a:rPr>
              <a:t> любовь к фантазированию и построению планов на будущее </a:t>
            </a:r>
          </a:p>
          <a:p>
            <a:pPr marL="342900" lvl="0" indent="-342900" algn="l" eaLnBrk="0" fontAlgn="base" hangingPunct="0">
              <a:spcAft>
                <a:spcPct val="0"/>
              </a:spcAft>
              <a:buClr>
                <a:srgbClr val="779F92"/>
              </a:buClr>
              <a:buSzPct val="75000"/>
              <a:buFont typeface="Wingdings" pitchFamily="2" charset="2"/>
              <a:buChar char="n"/>
            </a:pPr>
            <a:r>
              <a:rPr lang="ru-RU" altLang="ru-RU" sz="2000" b="1" kern="0" dirty="0">
                <a:solidFill>
                  <a:srgbClr val="000000"/>
                </a:solidFill>
              </a:rPr>
              <a:t>нацеленность на достижение результата</a:t>
            </a:r>
          </a:p>
          <a:p>
            <a:endParaRPr lang="ru-RU" dirty="0"/>
          </a:p>
        </p:txBody>
      </p:sp>
      <p:sp>
        <p:nvSpPr>
          <p:cNvPr id="5" name="TextBox 4"/>
          <p:cNvSpPr txBox="1"/>
          <p:nvPr/>
        </p:nvSpPr>
        <p:spPr>
          <a:xfrm>
            <a:off x="1714480" y="357166"/>
            <a:ext cx="6429420" cy="369332"/>
          </a:xfrm>
          <a:prstGeom prst="rect">
            <a:avLst/>
          </a:prstGeom>
          <a:noFill/>
        </p:spPr>
        <p:txBody>
          <a:bodyPr wrap="square" rtlCol="0">
            <a:spAutoFit/>
          </a:bodyPr>
          <a:lstStyle/>
          <a:p>
            <a:endParaRPr lang="ru-RU" dirty="0">
              <a:solidFill>
                <a:prstClr val="black"/>
              </a:solidFill>
            </a:endParaRPr>
          </a:p>
        </p:txBody>
      </p:sp>
    </p:spTree>
    <p:extLst>
      <p:ext uri="{BB962C8B-B14F-4D97-AF65-F5344CB8AC3E}">
        <p14:creationId xmlns:p14="http://schemas.microsoft.com/office/powerpoint/2010/main" xmlns="" val="125612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971600" y="116632"/>
            <a:ext cx="7848872" cy="6408712"/>
          </a:xfrm>
        </p:spPr>
        <p:txBody>
          <a:bodyPr>
            <a:normAutofit/>
          </a:bodyPr>
          <a:lstStyle/>
          <a:p>
            <a:r>
              <a:rPr lang="ru-RU" altLang="ru-RU" b="1" kern="0" dirty="0" smtClean="0">
                <a:solidFill>
                  <a:schemeClr val="tx2"/>
                </a:solidFill>
                <a:latin typeface="Arial"/>
                <a:ea typeface="+mj-ea"/>
                <a:cs typeface="+mj-cs"/>
              </a:rPr>
              <a:t> Как может проявляться </a:t>
            </a:r>
            <a:br>
              <a:rPr lang="ru-RU" altLang="ru-RU" b="1" kern="0" dirty="0" smtClean="0">
                <a:solidFill>
                  <a:schemeClr val="tx2"/>
                </a:solidFill>
                <a:latin typeface="Arial"/>
                <a:ea typeface="+mj-ea"/>
                <a:cs typeface="+mj-cs"/>
              </a:rPr>
            </a:br>
            <a:r>
              <a:rPr lang="ru-RU" altLang="ru-RU" b="1" kern="0" dirty="0" smtClean="0">
                <a:solidFill>
                  <a:schemeClr val="tx2"/>
                </a:solidFill>
                <a:latin typeface="Arial"/>
                <a:ea typeface="+mj-ea"/>
                <a:cs typeface="+mj-cs"/>
              </a:rPr>
              <a:t>  креативность?</a:t>
            </a:r>
          </a:p>
          <a:p>
            <a:endParaRPr lang="ru-RU" altLang="ru-RU" b="1" kern="0" dirty="0" smtClean="0">
              <a:solidFill>
                <a:srgbClr val="0066FF"/>
              </a:solidFill>
              <a:latin typeface="Arial"/>
              <a:ea typeface="+mj-ea"/>
              <a:cs typeface="+mj-cs"/>
            </a:endParaRPr>
          </a:p>
          <a:p>
            <a:pPr marL="342900" lvl="0" indent="-342900" algn="just" eaLnBrk="0" fontAlgn="base" hangingPunct="0">
              <a:spcAft>
                <a:spcPct val="0"/>
              </a:spcAft>
              <a:buClr>
                <a:srgbClr val="779F92"/>
              </a:buClr>
              <a:buSzPct val="75000"/>
            </a:pPr>
            <a:r>
              <a:rPr lang="ru-RU" altLang="ru-RU" sz="2000" kern="0" dirty="0" smtClean="0">
                <a:solidFill>
                  <a:srgbClr val="000000"/>
                </a:solidFill>
                <a:latin typeface="Arial"/>
              </a:rPr>
              <a:t> </a:t>
            </a:r>
            <a:r>
              <a:rPr lang="ru-RU" altLang="ru-RU" sz="2000" b="1" kern="0" dirty="0" smtClean="0">
                <a:solidFill>
                  <a:srgbClr val="FF0000"/>
                </a:solidFill>
                <a:latin typeface="Arial"/>
              </a:rPr>
              <a:t>Большая </a:t>
            </a:r>
            <a:r>
              <a:rPr lang="ru-RU" altLang="ru-RU" sz="2000" b="1" kern="0" dirty="0" err="1" smtClean="0">
                <a:solidFill>
                  <a:srgbClr val="FF0000"/>
                </a:solidFill>
                <a:latin typeface="Arial"/>
              </a:rPr>
              <a:t>креативность</a:t>
            </a:r>
            <a:r>
              <a:rPr lang="ru-RU" altLang="ru-RU" sz="2000" b="1" kern="0" dirty="0" smtClean="0">
                <a:solidFill>
                  <a:srgbClr val="FF0000"/>
                </a:solidFill>
                <a:latin typeface="Arial"/>
              </a:rPr>
              <a:t> </a:t>
            </a:r>
            <a:endParaRPr lang="ru-RU" altLang="ru-RU" sz="2000" kern="0" dirty="0" smtClean="0">
              <a:solidFill>
                <a:srgbClr val="FF0000"/>
              </a:solidFill>
              <a:latin typeface="Arial"/>
            </a:endParaRPr>
          </a:p>
          <a:p>
            <a:pPr marL="342900" lvl="0" indent="-342900" algn="just" eaLnBrk="0" fontAlgn="base" hangingPunct="0">
              <a:spcAft>
                <a:spcPct val="0"/>
              </a:spcAft>
              <a:buClr>
                <a:srgbClr val="779F92"/>
              </a:buClr>
              <a:buSzPct val="75000"/>
              <a:buFont typeface="Wingdings" pitchFamily="2" charset="2"/>
              <a:buChar char="n"/>
            </a:pPr>
            <a:r>
              <a:rPr lang="ru-RU" altLang="ru-RU" sz="2400" kern="0" dirty="0" smtClean="0">
                <a:solidFill>
                  <a:srgbClr val="000000"/>
                </a:solidFill>
                <a:latin typeface="Arial"/>
              </a:rPr>
              <a:t>творческий прорыв, великое открытие или шедевр, которые неразрывно связаны как с  глубоким знанием предмета, исполнительским мастерством, так и  с  одаренностью, выдающимися способностями или талантом</a:t>
            </a:r>
          </a:p>
          <a:p>
            <a:pPr marL="342900" lvl="0" indent="-342900" algn="just" eaLnBrk="0" fontAlgn="base" hangingPunct="0">
              <a:spcAft>
                <a:spcPct val="0"/>
              </a:spcAft>
              <a:buClr>
                <a:srgbClr val="779F92"/>
              </a:buClr>
              <a:buSzPct val="75000"/>
            </a:pPr>
            <a:r>
              <a:rPr lang="en-US" altLang="ru-RU" sz="2000" b="1" kern="0" dirty="0" smtClean="0">
                <a:solidFill>
                  <a:srgbClr val="0066FF"/>
                </a:solidFill>
                <a:latin typeface="Arial"/>
              </a:rPr>
              <a:t>    </a:t>
            </a:r>
            <a:r>
              <a:rPr lang="ru-RU" altLang="ru-RU" sz="2000" b="1" kern="0" dirty="0" smtClean="0">
                <a:solidFill>
                  <a:srgbClr val="FF0000"/>
                </a:solidFill>
                <a:latin typeface="Arial"/>
              </a:rPr>
              <a:t>Малая </a:t>
            </a:r>
            <a:r>
              <a:rPr lang="ru-RU" altLang="ru-RU" sz="2000" b="1" kern="0" dirty="0" err="1" smtClean="0">
                <a:solidFill>
                  <a:srgbClr val="FF0000"/>
                </a:solidFill>
                <a:latin typeface="Arial"/>
              </a:rPr>
              <a:t>креативность</a:t>
            </a:r>
            <a:r>
              <a:rPr lang="ru-RU" altLang="ru-RU" sz="2000" b="1" kern="0" dirty="0" smtClean="0">
                <a:solidFill>
                  <a:srgbClr val="FF0000"/>
                </a:solidFill>
                <a:latin typeface="Arial"/>
              </a:rPr>
              <a:t> </a:t>
            </a:r>
            <a:endParaRPr lang="en-US" altLang="ru-RU" sz="2000" b="1" kern="0" dirty="0" smtClean="0">
              <a:solidFill>
                <a:srgbClr val="FF0000"/>
              </a:solidFill>
              <a:latin typeface="Arial"/>
            </a:endParaRPr>
          </a:p>
          <a:p>
            <a:pPr marL="342900" lvl="0" indent="-342900" algn="just" eaLnBrk="0" fontAlgn="base" hangingPunct="0">
              <a:spcAft>
                <a:spcPct val="0"/>
              </a:spcAft>
              <a:buClr>
                <a:srgbClr val="779F92"/>
              </a:buClr>
              <a:buSzPct val="75000"/>
              <a:buFont typeface="Wingdings" pitchFamily="2" charset="2"/>
              <a:buChar char="n"/>
            </a:pPr>
            <a:r>
              <a:rPr lang="ru-RU" altLang="ru-RU" sz="2400" kern="0" dirty="0" smtClean="0">
                <a:solidFill>
                  <a:srgbClr val="000000"/>
                </a:solidFill>
                <a:latin typeface="Arial"/>
              </a:rPr>
              <a:t>может проявляться   в  ежедневных делах, таких, как, например, оформление подарка или фотоальбома, способность приготовить вкусную еду из остатков продуктов или способность найти отличное решение сложной логистической проблемы, встроиться в сложный график и т.п.</a:t>
            </a:r>
            <a:endParaRPr lang="ru-RU" sz="2400" dirty="0"/>
          </a:p>
        </p:txBody>
      </p:sp>
      <p:cxnSp>
        <p:nvCxnSpPr>
          <p:cNvPr id="13" name="Прямая соединительная линия 12"/>
          <p:cNvCxnSpPr/>
          <p:nvPr/>
        </p:nvCxnSpPr>
        <p:spPr>
          <a:xfrm rot="10800000" flipV="1">
            <a:off x="2500298" y="4643446"/>
            <a:ext cx="500066" cy="21431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7699299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67544" y="260648"/>
            <a:ext cx="8352928" cy="6264696"/>
          </a:xfrm>
        </p:spPr>
        <p:txBody>
          <a:bodyPr/>
          <a:lstStyle/>
          <a:p>
            <a:endParaRPr lang="ru-RU" dirty="0"/>
          </a:p>
        </p:txBody>
      </p:sp>
      <p:sp>
        <p:nvSpPr>
          <p:cNvPr id="5" name="TextBox 4"/>
          <p:cNvSpPr txBox="1"/>
          <p:nvPr/>
        </p:nvSpPr>
        <p:spPr>
          <a:xfrm>
            <a:off x="971600" y="357166"/>
            <a:ext cx="7992888" cy="6001643"/>
          </a:xfrm>
          <a:prstGeom prst="rect">
            <a:avLst/>
          </a:prstGeom>
          <a:noFill/>
        </p:spPr>
        <p:txBody>
          <a:bodyPr wrap="square" rtlCol="0">
            <a:spAutoFit/>
          </a:bodyPr>
          <a:lstStyle/>
          <a:p>
            <a:pPr algn="ctr"/>
            <a:r>
              <a:rPr lang="ru-RU" altLang="ru-RU" sz="2800" b="1" kern="0" dirty="0">
                <a:solidFill>
                  <a:schemeClr val="tx2">
                    <a:lumMod val="75000"/>
                  </a:schemeClr>
                </a:solidFill>
                <a:latin typeface="+mj-lt"/>
                <a:ea typeface="+mj-ea"/>
                <a:cs typeface="+mj-cs"/>
              </a:rPr>
              <a:t>Подходы к </a:t>
            </a:r>
            <a:r>
              <a:rPr lang="ru-RU" altLang="ru-RU" sz="2800" b="1" kern="0" dirty="0" smtClean="0">
                <a:solidFill>
                  <a:schemeClr val="tx2">
                    <a:lumMod val="75000"/>
                  </a:schemeClr>
                </a:solidFill>
                <a:latin typeface="+mj-lt"/>
                <a:ea typeface="+mj-ea"/>
                <a:cs typeface="+mj-cs"/>
              </a:rPr>
              <a:t>оценке креативного    </a:t>
            </a:r>
            <a:r>
              <a:rPr lang="ru-RU" altLang="ru-RU" sz="2800" b="1" kern="0" dirty="0">
                <a:solidFill>
                  <a:schemeClr val="tx2">
                    <a:lumMod val="75000"/>
                  </a:schemeClr>
                </a:solidFill>
                <a:latin typeface="+mj-lt"/>
                <a:ea typeface="+mj-ea"/>
                <a:cs typeface="+mj-cs"/>
              </a:rPr>
              <a:t/>
            </a:r>
            <a:br>
              <a:rPr lang="ru-RU" altLang="ru-RU" sz="2800" b="1" kern="0" dirty="0">
                <a:solidFill>
                  <a:schemeClr val="tx2">
                    <a:lumMod val="75000"/>
                  </a:schemeClr>
                </a:solidFill>
                <a:latin typeface="+mj-lt"/>
                <a:ea typeface="+mj-ea"/>
                <a:cs typeface="+mj-cs"/>
              </a:rPr>
            </a:br>
            <a:r>
              <a:rPr lang="ru-RU" altLang="ru-RU" sz="2800" b="1" kern="0" dirty="0">
                <a:solidFill>
                  <a:schemeClr val="tx2">
                    <a:lumMod val="75000"/>
                  </a:schemeClr>
                </a:solidFill>
                <a:latin typeface="+mj-lt"/>
                <a:ea typeface="+mj-ea"/>
                <a:cs typeface="+mj-cs"/>
              </a:rPr>
              <a:t>  </a:t>
            </a:r>
            <a:r>
              <a:rPr lang="ru-RU" altLang="ru-RU" sz="2800" b="1" kern="0" dirty="0" smtClean="0">
                <a:solidFill>
                  <a:schemeClr val="tx2">
                    <a:lumMod val="75000"/>
                  </a:schemeClr>
                </a:solidFill>
                <a:latin typeface="+mj-lt"/>
                <a:ea typeface="+mj-ea"/>
                <a:cs typeface="+mj-cs"/>
              </a:rPr>
              <a:t>мышления</a:t>
            </a:r>
          </a:p>
          <a:p>
            <a:pPr algn="ctr"/>
            <a:endParaRPr lang="ru-RU" altLang="ru-RU" sz="3200" b="1" kern="0" dirty="0" smtClean="0">
              <a:solidFill>
                <a:schemeClr val="accent1">
                  <a:lumMod val="50000"/>
                </a:schemeClr>
              </a:solidFill>
              <a:latin typeface="Arial"/>
              <a:ea typeface="+mj-ea"/>
              <a:cs typeface="+mj-cs"/>
            </a:endParaRPr>
          </a:p>
          <a:p>
            <a:pPr marL="342900" lvl="0" indent="-342900" eaLnBrk="0" fontAlgn="base" hangingPunct="0">
              <a:spcBef>
                <a:spcPct val="20000"/>
              </a:spcBef>
              <a:spcAft>
                <a:spcPct val="0"/>
              </a:spcAft>
              <a:buClr>
                <a:srgbClr val="779F92"/>
              </a:buClr>
              <a:buSzPct val="75000"/>
            </a:pPr>
            <a:r>
              <a:rPr lang="ru-RU" altLang="ru-RU" sz="2400" kern="0" dirty="0">
                <a:solidFill>
                  <a:srgbClr val="0066FF"/>
                </a:solidFill>
                <a:latin typeface="Arial"/>
              </a:rPr>
              <a:t> </a:t>
            </a:r>
            <a:r>
              <a:rPr lang="ru-RU" altLang="ru-RU" sz="2400" kern="0" dirty="0">
                <a:solidFill>
                  <a:srgbClr val="FF0000"/>
                </a:solidFill>
                <a:latin typeface="Arial"/>
              </a:rPr>
              <a:t>Выбор заданий для оценки креативности направлен на</a:t>
            </a:r>
            <a:r>
              <a:rPr lang="ru-RU" altLang="ru-RU" sz="2400" kern="0" dirty="0" smtClean="0">
                <a:solidFill>
                  <a:srgbClr val="FF0000"/>
                </a:solidFill>
                <a:latin typeface="Arial"/>
              </a:rPr>
              <a:t>:</a:t>
            </a:r>
          </a:p>
          <a:p>
            <a:pPr marL="342900" lvl="0" indent="-342900" eaLnBrk="0" fontAlgn="base" hangingPunct="0">
              <a:spcBef>
                <a:spcPct val="20000"/>
              </a:spcBef>
              <a:spcAft>
                <a:spcPct val="0"/>
              </a:spcAft>
              <a:buClr>
                <a:srgbClr val="779F92"/>
              </a:buClr>
              <a:buSzPct val="75000"/>
            </a:pPr>
            <a:endParaRPr lang="ru-RU" altLang="ru-RU" sz="2400" kern="0" dirty="0">
              <a:solidFill>
                <a:srgbClr val="FF0000"/>
              </a:solidFill>
              <a:latin typeface="Arial"/>
            </a:endParaRPr>
          </a:p>
          <a:p>
            <a:pPr marL="342900" lvl="0" indent="-342900" eaLnBrk="0" fontAlgn="base" hangingPunct="0">
              <a:spcBef>
                <a:spcPct val="20000"/>
              </a:spcBef>
              <a:spcAft>
                <a:spcPct val="0"/>
              </a:spcAft>
              <a:buClr>
                <a:srgbClr val="779F92"/>
              </a:buClr>
              <a:buSzPct val="75000"/>
              <a:buFont typeface="Wingdings" pitchFamily="2" charset="2"/>
              <a:buChar char="n"/>
            </a:pPr>
            <a:r>
              <a:rPr lang="ru-RU" altLang="ru-RU" sz="2400" kern="0" dirty="0" smtClean="0">
                <a:solidFill>
                  <a:srgbClr val="000000"/>
                </a:solidFill>
                <a:latin typeface="Times New Roman" pitchFamily="18" charset="0"/>
                <a:cs typeface="Times New Roman" pitchFamily="18" charset="0"/>
              </a:rPr>
              <a:t>организацию </a:t>
            </a:r>
            <a:r>
              <a:rPr lang="ru-RU" altLang="ru-RU" sz="2400" kern="0" dirty="0">
                <a:solidFill>
                  <a:srgbClr val="000000"/>
                </a:solidFill>
                <a:latin typeface="Times New Roman" pitchFamily="18" charset="0"/>
                <a:cs typeface="Times New Roman" pitchFamily="18" charset="0"/>
              </a:rPr>
              <a:t>мыслительных процессов</a:t>
            </a:r>
          </a:p>
          <a:p>
            <a:pPr marL="342900" lvl="0" indent="-342900" eaLnBrk="0" fontAlgn="base" hangingPunct="0">
              <a:spcBef>
                <a:spcPct val="20000"/>
              </a:spcBef>
              <a:spcAft>
                <a:spcPct val="0"/>
              </a:spcAft>
              <a:buClr>
                <a:srgbClr val="779F92"/>
              </a:buClr>
              <a:buSzPct val="75000"/>
              <a:buFont typeface="Wingdings" pitchFamily="2" charset="2"/>
              <a:buChar char="n"/>
            </a:pPr>
            <a:r>
              <a:rPr lang="ru-RU" altLang="ru-RU" sz="2400" kern="0" dirty="0">
                <a:solidFill>
                  <a:srgbClr val="000000"/>
                </a:solidFill>
                <a:latin typeface="Times New Roman" pitchFamily="18" charset="0"/>
                <a:cs typeface="Times New Roman" pitchFamily="18" charset="0"/>
              </a:rPr>
              <a:t>определение тех границ, в которых учащиеся способны мыслить креативно, а также на выявление того, как эта способность соотносится с особенностями образовательного процесса— с  практиками обучения, учебной и  </a:t>
            </a:r>
            <a:r>
              <a:rPr lang="ru-RU" altLang="ru-RU" sz="2400" kern="0" dirty="0" err="1">
                <a:solidFill>
                  <a:srgbClr val="000000"/>
                </a:solidFill>
                <a:latin typeface="Times New Roman" pitchFamily="18" charset="0"/>
                <a:cs typeface="Times New Roman" pitchFamily="18" charset="0"/>
              </a:rPr>
              <a:t>внеучебной</a:t>
            </a:r>
            <a:r>
              <a:rPr lang="ru-RU" altLang="ru-RU" sz="2400" kern="0" dirty="0">
                <a:solidFill>
                  <a:srgbClr val="000000"/>
                </a:solidFill>
                <a:latin typeface="Times New Roman" pitchFamily="18" charset="0"/>
                <a:cs typeface="Times New Roman" pitchFamily="18" charset="0"/>
              </a:rPr>
              <a:t> деятельностью</a:t>
            </a:r>
          </a:p>
          <a:p>
            <a:pPr marL="342900" lvl="0" indent="-342900" eaLnBrk="0" fontAlgn="base" hangingPunct="0">
              <a:spcBef>
                <a:spcPct val="20000"/>
              </a:spcBef>
              <a:spcAft>
                <a:spcPct val="0"/>
              </a:spcAft>
              <a:buClr>
                <a:srgbClr val="779F92"/>
              </a:buClr>
              <a:buSzPct val="75000"/>
              <a:buFont typeface="Wingdings" pitchFamily="2" charset="2"/>
              <a:buChar char="n"/>
            </a:pPr>
            <a:r>
              <a:rPr lang="ru-RU" altLang="ru-RU" sz="2400" kern="0" dirty="0">
                <a:solidFill>
                  <a:srgbClr val="000000"/>
                </a:solidFill>
                <a:latin typeface="Times New Roman" pitchFamily="18" charset="0"/>
                <a:cs typeface="Times New Roman" pitchFamily="18" charset="0"/>
              </a:rPr>
              <a:t>что имеет преобладающее значение в  креативности— особенности личности или предметная область</a:t>
            </a:r>
            <a:endParaRPr lang="ru-RU" sz="2400" dirty="0">
              <a:solidFill>
                <a:schemeClr val="accent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1900249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451</TotalTime>
  <Words>739</Words>
  <Application>Microsoft Office PowerPoint</Application>
  <PresentationFormat>Экран (4:3)</PresentationFormat>
  <Paragraphs>149</Paragraphs>
  <Slides>19</Slides>
  <Notes>16</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Солнцестояние</vt:lpstr>
      <vt:lpstr>«Формирование и оценка функциональной грамотности обучающихся: методические особенности развития креативного мышления как компонента функциональной грамотности».</vt:lpstr>
      <vt:lpstr>Функциональная грамотность – способность человека использовать приобретаемые в течении жизни знания для решения широкого диапазона жизненных задач в различных сферах человеческой деятельности, общения и социальных отношений</vt:lpstr>
      <vt:lpstr>Основные критерии отбора заданий для формирования и оценки функциональной грамотности</vt:lpstr>
      <vt:lpstr>Креативное мышление</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Как научить креативному мышлению? </vt:lpstr>
      <vt:lpstr>Слайд 18</vt:lpstr>
      <vt:lpstr>Слайд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Лилия Пыко</cp:lastModifiedBy>
  <cp:revision>32</cp:revision>
  <dcterms:created xsi:type="dcterms:W3CDTF">2021-10-27T01:36:48Z</dcterms:created>
  <dcterms:modified xsi:type="dcterms:W3CDTF">2022-03-23T06:12:23Z</dcterms:modified>
</cp:coreProperties>
</file>